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59" r:id="rId6"/>
    <p:sldId id="293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66" r:id="rId15"/>
    <p:sldId id="267" r:id="rId16"/>
    <p:sldId id="268" r:id="rId17"/>
    <p:sldId id="269" r:id="rId18"/>
    <p:sldId id="270" r:id="rId19"/>
    <p:sldId id="273" r:id="rId20"/>
    <p:sldId id="278" r:id="rId21"/>
    <p:sldId id="275" r:id="rId22"/>
    <p:sldId id="280" r:id="rId23"/>
    <p:sldId id="279" r:id="rId24"/>
    <p:sldId id="281" r:id="rId25"/>
    <p:sldId id="283" r:id="rId26"/>
    <p:sldId id="284" r:id="rId27"/>
    <p:sldId id="285" r:id="rId28"/>
    <p:sldId id="287" r:id="rId29"/>
    <p:sldId id="289" r:id="rId30"/>
    <p:sldId id="290" r:id="rId31"/>
    <p:sldId id="300" r:id="rId32"/>
    <p:sldId id="305" r:id="rId33"/>
    <p:sldId id="306" r:id="rId34"/>
    <p:sldId id="291" r:id="rId35"/>
    <p:sldId id="296" r:id="rId36"/>
    <p:sldId id="297" r:id="rId37"/>
    <p:sldId id="298" r:id="rId38"/>
    <p:sldId id="301" r:id="rId39"/>
    <p:sldId id="302" r:id="rId40"/>
    <p:sldId id="303" r:id="rId41"/>
    <p:sldId id="304" r:id="rId42"/>
    <p:sldId id="272" r:id="rId43"/>
    <p:sldId id="307" r:id="rId44"/>
    <p:sldId id="308" r:id="rId45"/>
    <p:sldId id="309" r:id="rId46"/>
    <p:sldId id="316" r:id="rId47"/>
    <p:sldId id="311" r:id="rId48"/>
    <p:sldId id="312" r:id="rId49"/>
    <p:sldId id="313" r:id="rId50"/>
    <p:sldId id="314" r:id="rId51"/>
    <p:sldId id="31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C4BE68-5059-476E-A66A-C01A2DD8984E}">
          <p14:sldIdLst>
            <p14:sldId id="256"/>
            <p14:sldId id="257"/>
            <p14:sldId id="277"/>
            <p14:sldId id="258"/>
            <p14:sldId id="259"/>
            <p14:sldId id="293"/>
            <p14:sldId id="260"/>
            <p14:sldId id="261"/>
            <p14:sldId id="262"/>
            <p14:sldId id="263"/>
            <p14:sldId id="264"/>
            <p14:sldId id="265"/>
            <p14:sldId id="271"/>
            <p14:sldId id="266"/>
            <p14:sldId id="267"/>
            <p14:sldId id="268"/>
            <p14:sldId id="269"/>
            <p14:sldId id="270"/>
            <p14:sldId id="273"/>
            <p14:sldId id="278"/>
            <p14:sldId id="275"/>
            <p14:sldId id="280"/>
            <p14:sldId id="279"/>
            <p14:sldId id="281"/>
            <p14:sldId id="283"/>
            <p14:sldId id="284"/>
            <p14:sldId id="285"/>
            <p14:sldId id="287"/>
            <p14:sldId id="289"/>
            <p14:sldId id="290"/>
            <p14:sldId id="300"/>
            <p14:sldId id="305"/>
            <p14:sldId id="306"/>
            <p14:sldId id="291"/>
            <p14:sldId id="296"/>
            <p14:sldId id="297"/>
            <p14:sldId id="298"/>
            <p14:sldId id="301"/>
            <p14:sldId id="302"/>
            <p14:sldId id="303"/>
            <p14:sldId id="304"/>
            <p14:sldId id="272"/>
            <p14:sldId id="307"/>
            <p14:sldId id="308"/>
            <p14:sldId id="309"/>
            <p14:sldId id="316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1E1-110B-4CD6-83C5-4E699619A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7FACF-FBCB-4536-98FE-296127D03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8911-167E-44C3-9BA8-1FDCF080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5E470-0486-4242-8F63-5BAE687F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AC1CA-D4D1-45AB-BF2F-25852520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7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D165-9FC1-40C8-9119-1C92C9F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EFF92-9D2A-4A8E-A2AC-574E60488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E2E1-08A2-4E6B-8760-D4F5EA41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7444E-84C4-4D33-9DB0-A0A6E8CF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ADE91-5B18-45E5-A10A-13A6A8EF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1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9F93A-ED09-4E3F-ACF8-8BEA4C8B2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0821A-2D7C-44C4-85F0-81B638D66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B4010-1A5A-4338-88DC-0DF6E2A4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7CC26-0BEA-4D6A-B4BC-715709F7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A5E4-FEF1-43FF-BD44-4944124C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37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01ED-1919-4D63-AB70-173B257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7D9A-AECB-4E41-BF17-1522FF916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E582D-AE90-4B48-A41D-86F0D00D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DFAF2-4FE5-480F-8969-76EB897C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A00D0-DC13-43A9-AE5A-C64BE61D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61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43D5-78F4-494E-A264-FEA2A63A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F75E-24AC-4242-B9AA-04CE442C5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DE044-633A-4B15-98DF-6EF0D6CD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6BCEB-6311-48B7-8856-5170B5D4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C6EE-347E-40D3-8B81-2353AD0A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068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46F1-2C75-45A8-A1FA-C23A9652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1190-3DC3-42C2-A93B-35473FFDA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D3631-427B-4681-87E9-F3998C57B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E9600-FEFB-4BCB-BAAF-C721B78C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A897C-651F-4A06-87E5-961B1AE8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E9F19-920E-4295-93D4-FF8EF834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67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CA27-D707-4DFD-862E-88F3E5A2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A17FF-3FE8-4342-8BAB-413AF7ECD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1224D-0053-48EF-A418-CCE3657D2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462C3-B512-4D84-9BAA-5376923EB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814ED-D350-419D-B971-33ACC92CE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FC494-BD95-4318-ABAC-C5F917BF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C3A20-9857-4577-8193-51835D1D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F7A52-BC0B-4A84-9564-E2B80B47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39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E898-4647-44B6-A706-922D428D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16B5C-60B1-452C-8137-FE8F45B9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B8ACF-707F-4E2A-8FC2-6B21F144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A0952-24EF-4765-B8A4-CDBED28D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80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6C7AE-A6EA-4FAE-B751-C380F4DB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AD42D-1A37-433A-825C-4E010880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EBEF-2848-40E4-8769-54500872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71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63AE-1E9A-4D21-9CA6-C267FE54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F026B-4B50-4169-9FDB-10E6CDA2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45CD6-7A0A-4C16-95D4-F8CEAD5C0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D2944-FA4D-48C0-9B42-777CDEC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FD192-1C64-4A62-AD4D-1578FD9D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BFAE3-45D3-4A93-85AF-971A7451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582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998F-A611-453C-8849-80AB3C5D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BDD3B-1D2C-430D-8F88-2F2B44B12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743C4-7F48-4DAC-A8C0-B8C93412E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8002-BD37-4104-861A-92447775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F4369-71E1-4816-9B45-D2EDA399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A078-04A4-47C5-8A68-12453EB4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097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74EE9-9156-44B9-B39A-2033AE837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ED14-ADB8-49E7-96EA-8E0939828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AB7AB-0AE4-4116-B196-6404F512A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DD4EE-1E53-47C3-A8B6-ED3CB69F50D8}" type="datetimeFigureOut">
              <a:rPr lang="en-CA" smtClean="0"/>
              <a:t>2018-04-17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CCF99-FB70-4911-B11F-ED5C320A8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FDD7-5F2B-45C5-9532-FCAF9AE1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0D668-F203-404F-9702-4CCC51B0D5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69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5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809BAD-4638-46C4-89A7-1EEEC2CA2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5400" dirty="0">
                <a:latin typeface="Arial Narrow" panose="020B0606020202030204" pitchFamily="34" charset="0"/>
              </a:rPr>
              <a:t>Machine Theory of Mind  </a:t>
            </a:r>
            <a:br>
              <a:rPr lang="en-CA" dirty="0">
                <a:latin typeface="Arial Narrow" panose="020B0606020202030204" pitchFamily="34" charset="0"/>
              </a:rPr>
            </a:br>
            <a:r>
              <a:rPr lang="en-CA" dirty="0">
                <a:latin typeface="Arial Narrow" panose="020B0606020202030204" pitchFamily="34" charset="0"/>
              </a:rPr>
              <a:t>(</a:t>
            </a:r>
            <a:r>
              <a:rPr lang="en-CA" sz="4800" dirty="0">
                <a:latin typeface="Arial Narrow" panose="020B0606020202030204" pitchFamily="34" charset="0"/>
              </a:rPr>
              <a:t>Deep Mind)</a:t>
            </a:r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E7D88E-5297-4051-92A5-6BDC7E1B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35283"/>
          </a:xfrm>
        </p:spPr>
        <p:txBody>
          <a:bodyPr>
            <a:normAutofit fontScale="92500" lnSpcReduction="20000"/>
          </a:bodyPr>
          <a:lstStyle/>
          <a:p>
            <a:endParaRPr lang="en-CA" dirty="0"/>
          </a:p>
          <a:p>
            <a:r>
              <a:rPr lang="en-CA" sz="3500" dirty="0"/>
              <a:t>Helmut Wahanik</a:t>
            </a:r>
          </a:p>
          <a:p>
            <a:endParaRPr lang="en-CA" sz="3500" dirty="0"/>
          </a:p>
          <a:p>
            <a:r>
              <a:rPr lang="en-CA" dirty="0"/>
              <a:t>Waterloo Hydrogeologic </a:t>
            </a:r>
          </a:p>
          <a:p>
            <a:r>
              <a:rPr lang="en-CA" dirty="0"/>
              <a:t>Instituto Nacional de </a:t>
            </a:r>
            <a:r>
              <a:rPr lang="en-CA" dirty="0" err="1"/>
              <a:t>Matemática</a:t>
            </a:r>
            <a:r>
              <a:rPr lang="en-CA" dirty="0"/>
              <a:t> Pura e </a:t>
            </a:r>
            <a:r>
              <a:rPr lang="en-CA" dirty="0" err="1"/>
              <a:t>Aplicada</a:t>
            </a:r>
            <a:r>
              <a:rPr lang="en-CA" dirty="0"/>
              <a:t>, Rio de Janeiro - Brazil</a:t>
            </a:r>
          </a:p>
        </p:txBody>
      </p:sp>
    </p:spTree>
    <p:extLst>
      <p:ext uri="{BB962C8B-B14F-4D97-AF65-F5344CB8AC3E}">
        <p14:creationId xmlns:p14="http://schemas.microsoft.com/office/powerpoint/2010/main" val="349048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ECFB3-EDE3-44A0-8E14-BF8E3F9F03FF}"/>
              </a:ext>
            </a:extLst>
          </p:cNvPr>
          <p:cNvCxnSpPr>
            <a:cxnSpLocks/>
          </p:cNvCxnSpPr>
          <p:nvPr/>
        </p:nvCxnSpPr>
        <p:spPr>
          <a:xfrm flipV="1">
            <a:off x="9383697" y="1127464"/>
            <a:ext cx="0" cy="4669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61A4996C-EE7B-4A74-8077-FB5C5CC23B72}"/>
              </a:ext>
            </a:extLst>
          </p:cNvPr>
          <p:cNvSpPr/>
          <p:nvPr/>
        </p:nvSpPr>
        <p:spPr>
          <a:xfrm>
            <a:off x="5558264" y="379874"/>
            <a:ext cx="1803995" cy="99066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082BEA-0DB8-4EBB-B9A2-8EA41A021FB8}"/>
              </a:ext>
            </a:extLst>
          </p:cNvPr>
          <p:cNvSpPr txBox="1"/>
          <p:nvPr/>
        </p:nvSpPr>
        <p:spPr>
          <a:xfrm>
            <a:off x="6005936" y="690542"/>
            <a:ext cx="9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Crayons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0CE1D34-E5C0-4CF7-8927-58317696B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ECFB3-EDE3-44A0-8E14-BF8E3F9F03FF}"/>
              </a:ext>
            </a:extLst>
          </p:cNvPr>
          <p:cNvCxnSpPr>
            <a:cxnSpLocks/>
          </p:cNvCxnSpPr>
          <p:nvPr/>
        </p:nvCxnSpPr>
        <p:spPr>
          <a:xfrm flipV="1">
            <a:off x="9383697" y="1127464"/>
            <a:ext cx="0" cy="4669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88C764-F6FA-49ED-A097-45A6410C7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781" y="5685740"/>
            <a:ext cx="1081087" cy="549124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96CD2D4-13E6-460F-9D80-F55A177620D8}"/>
              </a:ext>
            </a:extLst>
          </p:cNvPr>
          <p:cNvSpPr/>
          <p:nvPr/>
        </p:nvSpPr>
        <p:spPr>
          <a:xfrm>
            <a:off x="7442230" y="379874"/>
            <a:ext cx="1803995" cy="99066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A212E-D674-4314-A344-10C5013C1465}"/>
              </a:ext>
            </a:extLst>
          </p:cNvPr>
          <p:cNvSpPr txBox="1"/>
          <p:nvPr/>
        </p:nvSpPr>
        <p:spPr>
          <a:xfrm>
            <a:off x="7881857" y="69054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Bones!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282A742-7343-43CF-9518-DC44988E1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1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94593B-83FB-46EC-8044-E5BCBC7C192A}"/>
              </a:ext>
            </a:extLst>
          </p:cNvPr>
          <p:cNvSpPr txBox="1"/>
          <p:nvPr/>
        </p:nvSpPr>
        <p:spPr>
          <a:xfrm>
            <a:off x="9108753" y="3663513"/>
            <a:ext cx="2563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Remove </a:t>
            </a:r>
          </a:p>
          <a:p>
            <a:r>
              <a:rPr lang="en-CA" sz="2400" dirty="0"/>
              <a:t>Snoopy-proof wall!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42B6A09-6C16-4D4F-8428-CED808936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96CD2D4-13E6-460F-9D80-F55A177620D8}"/>
              </a:ext>
            </a:extLst>
          </p:cNvPr>
          <p:cNvSpPr/>
          <p:nvPr/>
        </p:nvSpPr>
        <p:spPr>
          <a:xfrm>
            <a:off x="7254821" y="292029"/>
            <a:ext cx="2188477" cy="116635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302FF-5556-40EC-A18B-AE67EAA8D627}"/>
              </a:ext>
            </a:extLst>
          </p:cNvPr>
          <p:cNvSpPr txBox="1"/>
          <p:nvPr/>
        </p:nvSpPr>
        <p:spPr>
          <a:xfrm>
            <a:off x="7424738" y="552042"/>
            <a:ext cx="2000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What does Snoopy </a:t>
            </a:r>
          </a:p>
          <a:p>
            <a:r>
              <a:rPr lang="en-CA" dirty="0"/>
              <a:t>think is inside?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2E9C97-0333-419E-BA57-E6B118765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58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06B2E23-5123-4B54-9980-1F164F120894}"/>
              </a:ext>
            </a:extLst>
          </p:cNvPr>
          <p:cNvSpPr/>
          <p:nvPr/>
        </p:nvSpPr>
        <p:spPr>
          <a:xfrm>
            <a:off x="5558264" y="344363"/>
            <a:ext cx="1803995" cy="99066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8633D-1370-4CAA-8A7D-51F5C46A8FEE}"/>
              </a:ext>
            </a:extLst>
          </p:cNvPr>
          <p:cNvSpPr txBox="1"/>
          <p:nvPr/>
        </p:nvSpPr>
        <p:spPr>
          <a:xfrm>
            <a:off x="6005936" y="69054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Bones!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FC57890-7DD3-4C7B-A382-716DC4949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532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35299-48EA-48F9-A122-BBA8A9E0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237" y="722312"/>
            <a:ext cx="1314450" cy="764527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2069B2F-F9CD-4B83-A7A2-494BEA1EB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3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F352EA-6053-4E28-AE97-D1B3D029566F}"/>
              </a:ext>
            </a:extLst>
          </p:cNvPr>
          <p:cNvSpPr txBox="1"/>
          <p:nvPr/>
        </p:nvSpPr>
        <p:spPr>
          <a:xfrm>
            <a:off x="4869636" y="893749"/>
            <a:ext cx="2014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Repeat first 3 steps</a:t>
            </a:r>
          </a:p>
          <a:p>
            <a:r>
              <a:rPr lang="en-CA" dirty="0"/>
              <a:t>with 4 year old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E3DDF-93F0-41AF-90C2-67630A02B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45" y="1575703"/>
            <a:ext cx="1856983" cy="2014826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87A7119-F469-43A1-A171-4F695E4E9D07}"/>
              </a:ext>
            </a:extLst>
          </p:cNvPr>
          <p:cNvSpPr/>
          <p:nvPr/>
        </p:nvSpPr>
        <p:spPr>
          <a:xfrm>
            <a:off x="7254821" y="292029"/>
            <a:ext cx="2188477" cy="1166356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14EAB-E8CC-491E-80E7-2F1C891AFFBD}"/>
              </a:ext>
            </a:extLst>
          </p:cNvPr>
          <p:cNvSpPr txBox="1"/>
          <p:nvPr/>
        </p:nvSpPr>
        <p:spPr>
          <a:xfrm>
            <a:off x="7424738" y="552042"/>
            <a:ext cx="2000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What does Snoopy </a:t>
            </a:r>
          </a:p>
          <a:p>
            <a:r>
              <a:rPr lang="en-CA" dirty="0"/>
              <a:t>think is inside?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CC7BAC0-0932-475D-AAF3-2AFF2AB11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E3DDF-93F0-41AF-90C2-67630A02B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45" y="1575703"/>
            <a:ext cx="1856983" cy="2014826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ED6D1268-ACED-4D0A-B752-73D87DE0B2C8}"/>
              </a:ext>
            </a:extLst>
          </p:cNvPr>
          <p:cNvSpPr/>
          <p:nvPr/>
        </p:nvSpPr>
        <p:spPr>
          <a:xfrm>
            <a:off x="5558264" y="344363"/>
            <a:ext cx="1803995" cy="99066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DF45B-4E13-4F08-A74D-24E14364095E}"/>
              </a:ext>
            </a:extLst>
          </p:cNvPr>
          <p:cNvSpPr txBox="1"/>
          <p:nvPr/>
        </p:nvSpPr>
        <p:spPr>
          <a:xfrm>
            <a:off x="5943790" y="646152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Crayons!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74E77A-6E9B-49A8-B04E-F1EDC20E3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0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E3DDF-93F0-41AF-90C2-67630A02B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45" y="1575703"/>
            <a:ext cx="1856983" cy="2014826"/>
          </a:xfrm>
          <a:prstGeom prst="rect">
            <a:avLst/>
          </a:prstGeom>
        </p:spPr>
      </p:pic>
      <p:sp>
        <p:nvSpPr>
          <p:cNvPr id="10" name="AutoShape 8" descr="Image result for correct!">
            <a:extLst>
              <a:ext uri="{FF2B5EF4-FFF2-40B4-BE49-F238E27FC236}">
                <a16:creationId xmlns:a16="http://schemas.microsoft.com/office/drawing/2014/main" id="{ED02ABC9-0770-4F2C-B1F3-0488051DD9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AutoShape 10" descr="Image result for correct!">
            <a:extLst>
              <a:ext uri="{FF2B5EF4-FFF2-40B4-BE49-F238E27FC236}">
                <a16:creationId xmlns:a16="http://schemas.microsoft.com/office/drawing/2014/main" id="{76406AE2-4C7E-41BA-9517-1DACA46DA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AutoShape 12" descr="Image result for correct!">
            <a:extLst>
              <a:ext uri="{FF2B5EF4-FFF2-40B4-BE49-F238E27FC236}">
                <a16:creationId xmlns:a16="http://schemas.microsoft.com/office/drawing/2014/main" id="{2C44C208-9612-44EE-B283-B3293E558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230" name="Picture 14" descr="Image result for correct!">
            <a:extLst>
              <a:ext uri="{FF2B5EF4-FFF2-40B4-BE49-F238E27FC236}">
                <a16:creationId xmlns:a16="http://schemas.microsoft.com/office/drawing/2014/main" id="{D01FE87A-5869-4475-B089-A8C7392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83" y="693611"/>
            <a:ext cx="1307358" cy="7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39D0F2-052D-4C94-9E58-80296B852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4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6413268" cy="616998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Preliminaries: 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509204"/>
                <a:ext cx="10736694" cy="43597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MDP:  Augmented Markov Chain.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1800" dirty="0">
                    <a:latin typeface="Arial Narrow" panose="020B0606020202030204" pitchFamily="34" charset="0"/>
                  </a:rPr>
                  <a:t>such that: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states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set of actions available at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18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CA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</a:t>
                </a:r>
                <a:r>
                  <a:rPr lang="en-CA" sz="1800" dirty="0" err="1">
                    <a:latin typeface="Arial Narrow" panose="020B0606020202030204" pitchFamily="34" charset="0"/>
                  </a:rPr>
                  <a:t>prob</a:t>
                </a:r>
                <a:r>
                  <a:rPr lang="en-CA" sz="1800" dirty="0">
                    <a:latin typeface="Arial Narrow" panose="020B0606020202030204" pitchFamily="34" charset="0"/>
                  </a:rPr>
                  <a:t> transition if using action</a:t>
                </a:r>
                <a14:m>
                  <m:oMath xmlns:m="http://schemas.openxmlformats.org/officeDocument/2006/math">
                    <m:r>
                      <a:rPr lang="en-CA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reward given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["/>
                        <m:endChr m:val="]"/>
                        <m:ctrlP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is a discount factor.</a:t>
                </a:r>
              </a:p>
              <a:p>
                <a:pPr lvl="2"/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509204"/>
                <a:ext cx="10736694" cy="4359784"/>
              </a:xfrm>
              <a:blipFill>
                <a:blip r:embed="rId2"/>
                <a:stretch>
                  <a:fillRect l="-511" t="-13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B3190-F812-40FE-91F7-9EE19A99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986" y="1654853"/>
            <a:ext cx="41433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E086-FD93-4D16-AD60-1BD54950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IMPA – Rio de Janeiro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A6F39ED-25A0-4AEF-8351-AE4A612244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r="76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6BFA2-EE43-4E41-9FEC-FE109A830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82571"/>
            <a:ext cx="3932237" cy="4386417"/>
          </a:xfrm>
        </p:spPr>
        <p:txBody>
          <a:bodyPr>
            <a:noAutofit/>
          </a:bodyPr>
          <a:lstStyle/>
          <a:p>
            <a:r>
              <a:rPr lang="en-CA" sz="1800" dirty="0">
                <a:latin typeface="Arial Narrow" panose="020B0606020202030204" pitchFamily="34" charset="0"/>
              </a:rPr>
              <a:t>-Research Dynamical Systems, Differential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Geometry, Applied Mathematics.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-2014 Fields Medal,  Artur Avila, work in Dynamical Systems (Ten Martini Problem).</a:t>
            </a: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r>
              <a:rPr lang="en-CA" sz="1800" b="1" dirty="0">
                <a:latin typeface="Arial Narrow" panose="020B0606020202030204" pitchFamily="34" charset="0"/>
              </a:rPr>
              <a:t>My work: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-Mathematical Physics - Fluid dynamics.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-Riemann problems - Numerical Shock Waves and Rarefactions waves in Gas Dynamics.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-Markov Chain Monte-Carlo methods (Seismic Tomography) – SLB- U. of Cambridge.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-Computational Geometry, U. of Calgary.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268951-70AF-49A8-9189-833DA6AD448C}"/>
              </a:ext>
            </a:extLst>
          </p:cNvPr>
          <p:cNvSpPr/>
          <p:nvPr/>
        </p:nvSpPr>
        <p:spPr>
          <a:xfrm>
            <a:off x="10182684" y="4891596"/>
            <a:ext cx="1110557" cy="90372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77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6413268" cy="616998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Preliminaries: 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509203"/>
                <a:ext cx="10736694" cy="47051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8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MDP:  Augmented Markov Chain.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1800" dirty="0">
                    <a:latin typeface="Arial Narrow" panose="020B0606020202030204" pitchFamily="34" charset="0"/>
                  </a:rPr>
                  <a:t>such that: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states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set of actions available at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18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CA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</a:t>
                </a:r>
                <a:r>
                  <a:rPr lang="en-CA" sz="1800" dirty="0" err="1">
                    <a:latin typeface="Arial Narrow" panose="020B0606020202030204" pitchFamily="34" charset="0"/>
                  </a:rPr>
                  <a:t>prob</a:t>
                </a:r>
                <a:r>
                  <a:rPr lang="en-CA" sz="1800" dirty="0">
                    <a:latin typeface="Arial Narrow" panose="020B0606020202030204" pitchFamily="34" charset="0"/>
                  </a:rPr>
                  <a:t> transition if using action</a:t>
                </a:r>
                <a14:m>
                  <m:oMath xmlns:m="http://schemas.openxmlformats.org/officeDocument/2006/math">
                    <m:r>
                      <a:rPr lang="en-CA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reward given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["/>
                        <m:endChr m:val="]"/>
                        <m:ctrlP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 is a discount factor.</a:t>
                </a:r>
              </a:p>
              <a:p>
                <a:pPr lvl="2"/>
                <a:endParaRPr lang="en-CA" sz="1800" dirty="0">
                  <a:latin typeface="Arial Narrow" panose="020B0606020202030204" pitchFamily="34" charset="0"/>
                </a:endParaRPr>
              </a:p>
              <a:p>
                <a:pPr lvl="2"/>
                <a:endParaRPr lang="en-CA" sz="1800" dirty="0">
                  <a:latin typeface="Arial Narrow" panose="020B0606020202030204" pitchFamily="34" charset="0"/>
                </a:endParaRPr>
              </a:p>
              <a:p>
                <a:pPr lvl="2"/>
                <a:endParaRPr lang="en-CA" sz="1800" dirty="0">
                  <a:latin typeface="Arial Narrow" panose="020B0606020202030204" pitchFamily="34" charset="0"/>
                </a:endParaRPr>
              </a:p>
              <a:p>
                <a:r>
                  <a:rPr lang="en-CA" sz="18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Objective:</a:t>
                </a:r>
                <a:r>
                  <a:rPr lang="en-CA" sz="1800" b="1" dirty="0">
                    <a:latin typeface="Arial Narrow" panose="020B0606020202030204" pitchFamily="34" charset="0"/>
                  </a:rPr>
                  <a:t>  </a:t>
                </a:r>
                <a:r>
                  <a:rPr lang="en-CA" sz="1800" dirty="0">
                    <a:latin typeface="Arial Narrow" panose="020B0606020202030204" pitchFamily="34" charset="0"/>
                  </a:rPr>
                  <a:t>Find optimal choice (policy) </a:t>
                </a:r>
                <a14:m>
                  <m:oMath xmlns:m="http://schemas.openxmlformats.org/officeDocument/2006/math">
                    <m:r>
                      <a:rPr lang="en-CA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2800" dirty="0">
                    <a:latin typeface="Arial Narrow" panose="020B0606020202030204" pitchFamily="34" charset="0"/>
                  </a:rPr>
                  <a:t> </a:t>
                </a:r>
                <a:r>
                  <a:rPr lang="en-CA" sz="1800" dirty="0">
                    <a:latin typeface="Arial Narrow" panose="020B0606020202030204" pitchFamily="34" charset="0"/>
                  </a:rPr>
                  <a:t>of actions at all states, maximizing the average discounted reward obtained</a:t>
                </a:r>
              </a:p>
              <a:p>
                <a:r>
                  <a:rPr lang="en-CA" sz="1800" dirty="0">
                    <a:latin typeface="Arial Narrow" panose="020B0606020202030204" pitchFamily="34" charset="0"/>
                  </a:rPr>
                  <a:t>when starting the chain at any state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CA" sz="1800" dirty="0">
                    <a:latin typeface="Arial Narrow" panose="020B060602020203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509203"/>
                <a:ext cx="10736694" cy="4705165"/>
              </a:xfrm>
              <a:blipFill>
                <a:blip r:embed="rId2"/>
                <a:stretch>
                  <a:fillRect l="-511" t="-12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B3190-F812-40FE-91F7-9EE19A99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986" y="1654853"/>
            <a:ext cx="41433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Objective:  </a:t>
                </a:r>
                <a:r>
                  <a:rPr lang="en-CA" sz="2000" dirty="0">
                    <a:latin typeface="Arial Narrow" panose="020B0606020202030204" pitchFamily="34" charset="0"/>
                  </a:rPr>
                  <a:t>We look for a policy  </a:t>
                </a:r>
                <a14:m>
                  <m:oMath xmlns:m="http://schemas.openxmlformats.org/officeDocument/2006/math">
                    <m:r>
                      <a:rPr lang="en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maximizing the discounted average rewards earned starting at state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  <a:blipFill>
                <a:blip r:embed="rId2"/>
                <a:stretch>
                  <a:fillRect l="-625" t="-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38AE5C-6473-45F9-8510-8DEA5DAA15A0}"/>
              </a:ext>
            </a:extLst>
          </p:cNvPr>
          <p:cNvSpPr txBox="1">
            <a:spLocks/>
          </p:cNvSpPr>
          <p:nvPr/>
        </p:nvSpPr>
        <p:spPr>
          <a:xfrm>
            <a:off x="839788" y="457201"/>
            <a:ext cx="6413268" cy="616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latin typeface="Arial Narrow" panose="020B0606020202030204" pitchFamily="34" charset="0"/>
              </a:rPr>
              <a:t>Preliminaries: Markov Decision Process</a:t>
            </a:r>
            <a:endParaRPr lang="en-CA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21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Objective:  </a:t>
                </a:r>
                <a:r>
                  <a:rPr lang="en-CA" sz="2000" dirty="0">
                    <a:latin typeface="Arial Narrow" panose="020B0606020202030204" pitchFamily="34" charset="0"/>
                  </a:rPr>
                  <a:t>We look for a policy  </a:t>
                </a:r>
                <a14:m>
                  <m:oMath xmlns:m="http://schemas.openxmlformats.org/officeDocument/2006/math">
                    <m:r>
                      <a:rPr lang="en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maximizing the discounted average rewards earned starting at state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Under policy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the expected average reward is recursively defined through:</a:t>
                </a:r>
              </a:p>
              <a:p>
                <a:pPr algn="ctr"/>
                <a:r>
                  <a:rPr lang="en-CA" sz="2000" dirty="0">
                    <a:latin typeface="Arial Narrow" panose="020B0606020202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			</a:t>
                </a: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  <a:blipFill>
                <a:blip r:embed="rId2"/>
                <a:stretch>
                  <a:fillRect l="-625" t="-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38AE5C-6473-45F9-8510-8DEA5DAA15A0}"/>
              </a:ext>
            </a:extLst>
          </p:cNvPr>
          <p:cNvSpPr txBox="1">
            <a:spLocks/>
          </p:cNvSpPr>
          <p:nvPr/>
        </p:nvSpPr>
        <p:spPr>
          <a:xfrm>
            <a:off x="839788" y="457201"/>
            <a:ext cx="6413268" cy="616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latin typeface="Arial Narrow" panose="020B0606020202030204" pitchFamily="34" charset="0"/>
              </a:rPr>
              <a:t>Preliminaries: Markov Decision Process</a:t>
            </a:r>
            <a:endParaRPr lang="en-CA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0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Objective:  </a:t>
                </a:r>
                <a:r>
                  <a:rPr lang="en-CA" sz="2000" dirty="0">
                    <a:latin typeface="Arial Narrow" panose="020B0606020202030204" pitchFamily="34" charset="0"/>
                  </a:rPr>
                  <a:t>We look for a policy  </a:t>
                </a:r>
                <a14:m>
                  <m:oMath xmlns:m="http://schemas.openxmlformats.org/officeDocument/2006/math">
                    <m:r>
                      <a:rPr lang="en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maximizing the discounted average rewards earned starting at state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Under policy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the expected average reward is recursively defined through:</a:t>
                </a:r>
              </a:p>
              <a:p>
                <a:pPr algn="ctr"/>
                <a:r>
                  <a:rPr lang="en-CA" sz="2000" dirty="0">
                    <a:latin typeface="Arial Narrow" panose="020B0606020202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			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The optimal policy </a:t>
                </a:r>
                <a:r>
                  <a:rPr lang="en-CA" sz="2000" dirty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2000" dirty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CA" sz="2000" dirty="0">
                    <a:latin typeface="Arial Narrow" panose="020B0606020202030204" pitchFamily="34" charset="0"/>
                  </a:rPr>
                  <a:t>is derived from the Bellman Optimality Equation:</a:t>
                </a:r>
              </a:p>
              <a:p>
                <a:pPr algn="ctr"/>
                <a:r>
                  <a:rPr lang="en-CA" sz="2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{ 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sz="2000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  <a:blipFill>
                <a:blip r:embed="rId2"/>
                <a:stretch>
                  <a:fillRect l="-625" t="-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38AE5C-6473-45F9-8510-8DEA5DAA15A0}"/>
              </a:ext>
            </a:extLst>
          </p:cNvPr>
          <p:cNvSpPr txBox="1">
            <a:spLocks/>
          </p:cNvSpPr>
          <p:nvPr/>
        </p:nvSpPr>
        <p:spPr>
          <a:xfrm>
            <a:off x="839788" y="457201"/>
            <a:ext cx="6413268" cy="616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latin typeface="Arial Narrow" panose="020B0606020202030204" pitchFamily="34" charset="0"/>
              </a:rPr>
              <a:t>Preliminaries: Markov Decision Process</a:t>
            </a:r>
            <a:endParaRPr lang="en-CA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1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Objective:  </a:t>
                </a:r>
                <a:r>
                  <a:rPr lang="en-CA" sz="2000" dirty="0">
                    <a:latin typeface="Arial Narrow" panose="020B0606020202030204" pitchFamily="34" charset="0"/>
                  </a:rPr>
                  <a:t>We look for a policy  </a:t>
                </a:r>
                <a14:m>
                  <m:oMath xmlns:m="http://schemas.openxmlformats.org/officeDocument/2006/math">
                    <m:r>
                      <a:rPr lang="en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maximizing the discounted average rewards earned starting at state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Under policy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the expected average reward is recursively defined through:</a:t>
                </a:r>
              </a:p>
              <a:p>
                <a:pPr algn="ctr"/>
                <a:r>
                  <a:rPr lang="en-CA" sz="2000" dirty="0">
                    <a:latin typeface="Arial Narrow" panose="020B060602020203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			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The optimal policy </a:t>
                </a:r>
                <a:r>
                  <a:rPr lang="en-CA" sz="2000" dirty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2000" dirty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CA" sz="2000" dirty="0">
                    <a:latin typeface="Arial Narrow" panose="020B0606020202030204" pitchFamily="34" charset="0"/>
                  </a:rPr>
                  <a:t>is derived from the Bellman Optimality Equation:</a:t>
                </a:r>
              </a:p>
              <a:p>
                <a:pPr algn="ctr"/>
                <a:r>
                  <a:rPr lang="en-CA" sz="2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{  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sz="2000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Argument contraction + fixed point theorem </a:t>
                </a:r>
                <a:r>
                  <a:rPr lang="en-CA" sz="2000" dirty="0">
                    <a:latin typeface="Arial Narrow" panose="020B0606020202030204" pitchFamily="34" charset="0"/>
                  </a:rPr>
                  <a:t>=&gt; there exists a unique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to BOE.</a:t>
                </a: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500327"/>
                <a:ext cx="10736694" cy="5043348"/>
              </a:xfrm>
              <a:blipFill>
                <a:blip r:embed="rId2"/>
                <a:stretch>
                  <a:fillRect l="-625" t="-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38AE5C-6473-45F9-8510-8DEA5DAA15A0}"/>
              </a:ext>
            </a:extLst>
          </p:cNvPr>
          <p:cNvSpPr txBox="1">
            <a:spLocks/>
          </p:cNvSpPr>
          <p:nvPr/>
        </p:nvSpPr>
        <p:spPr>
          <a:xfrm>
            <a:off x="839788" y="457201"/>
            <a:ext cx="6413268" cy="616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latin typeface="Arial Narrow" panose="020B0606020202030204" pitchFamily="34" charset="0"/>
              </a:rPr>
              <a:t>Preliminaries: Markov Decision Process</a:t>
            </a:r>
            <a:endParaRPr lang="en-CA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16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Partially Observable 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3"/>
                <a:ext cx="6670721" cy="50003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2000" dirty="0">
                    <a:latin typeface="Arial Narrow" panose="020B0606020202030204" pitchFamily="34" charset="0"/>
                  </a:rPr>
                  <a:t>such that: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observations,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conditional probability of observations,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3"/>
                <a:ext cx="6670721" cy="5000348"/>
              </a:xfrm>
              <a:blipFill>
                <a:blip r:embed="rId2"/>
                <a:stretch>
                  <a:fillRect l="-823" t="-3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B3190-F812-40FE-91F7-9EE19A99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986" y="1654853"/>
            <a:ext cx="4143375" cy="2571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B375B-5AF0-48C3-B3C2-E02561C356D3}"/>
              </a:ext>
            </a:extLst>
          </p:cNvPr>
          <p:cNvSpPr/>
          <p:nvPr/>
        </p:nvSpPr>
        <p:spPr>
          <a:xfrm>
            <a:off x="8829675" y="1471473"/>
            <a:ext cx="2578246" cy="29385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34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Partially Observable 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3"/>
                <a:ext cx="6670721" cy="50003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2000" dirty="0">
                    <a:latin typeface="Arial Narrow" panose="020B0606020202030204" pitchFamily="34" charset="0"/>
                  </a:rPr>
                  <a:t>such that: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observations,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conditional probability of observations,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Time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after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we receive observation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p>
                          <m:sSupPr>
                            <m:ctrlPr>
                              <a:rPr lang="en-CA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Agent updates it’s beliefs 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about current state.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3"/>
                <a:ext cx="6670721" cy="5000348"/>
              </a:xfrm>
              <a:blipFill>
                <a:blip r:embed="rId2"/>
                <a:stretch>
                  <a:fillRect l="-1005" t="-3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B3190-F812-40FE-91F7-9EE19A99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986" y="1654853"/>
            <a:ext cx="4143375" cy="2571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B375B-5AF0-48C3-B3C2-E02561C356D3}"/>
              </a:ext>
            </a:extLst>
          </p:cNvPr>
          <p:cNvSpPr/>
          <p:nvPr/>
        </p:nvSpPr>
        <p:spPr>
          <a:xfrm>
            <a:off x="8829675" y="1471473"/>
            <a:ext cx="2578246" cy="29385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983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Partially Observable 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6670721" cy="52578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CA" sz="2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2000" dirty="0">
                    <a:latin typeface="Arial Narrow" panose="020B0606020202030204" pitchFamily="34" charset="0"/>
                  </a:rPr>
                  <a:t>such that: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observations,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conditional probability of observations,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.</a:t>
                </a: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Time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after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we receive observation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</m:t>
                        </m:r>
                        <m:sSup>
                          <m:sSupPr>
                            <m:ctrlPr>
                              <a:rPr lang="en-CA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Agent updates it’s beliefs 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about current state.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-The agent tries to infer the new state from observations &amp; beliefs.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-POMDPS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MDPs observations equal true states, probability 1.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-For POMDPS the Meta-learning process is evident:  agent must learn how to learn to read observations and how to update beliefs:  parameters in the probability distributions.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6670721" cy="5257801"/>
              </a:xfrm>
              <a:blipFill>
                <a:blip r:embed="rId2"/>
                <a:stretch>
                  <a:fillRect l="-1005" t="-348" r="-1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B3190-F812-40FE-91F7-9EE19A99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986" y="1654853"/>
            <a:ext cx="4143375" cy="2571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B375B-5AF0-48C3-B3C2-E02561C356D3}"/>
              </a:ext>
            </a:extLst>
          </p:cNvPr>
          <p:cNvSpPr/>
          <p:nvPr/>
        </p:nvSpPr>
        <p:spPr>
          <a:xfrm>
            <a:off x="8829675" y="1471473"/>
            <a:ext cx="2578246" cy="29385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339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The Machine Theory of Mind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400" dirty="0"/>
                  <a:t>Family of POMPDs </a:t>
                </a:r>
                <a14:m>
                  <m:oMath xmlns:m="http://schemas.openxmlformats.org/officeDocument/2006/math">
                    <m:r>
                      <a:rPr lang="en-CA" sz="3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nor/>
                      </m:rPr>
                      <a:rPr lang="en-CA" sz="2400" dirty="0"/>
                      <m:t>Mazes</m:t>
                    </m:r>
                    <m:r>
                      <m:rPr>
                        <m:nor/>
                      </m:rPr>
                      <a:rPr lang="en-CA" sz="2400" b="0" i="0" dirty="0" smtClean="0"/>
                      <m:t> (</m:t>
                    </m:r>
                    <m:r>
                      <m:rPr>
                        <m:nor/>
                      </m:rPr>
                      <a:rPr lang="en-CA" sz="2400" dirty="0"/>
                      <m:t>11</m:t>
                    </m:r>
                    <m:r>
                      <m:rPr>
                        <m:nor/>
                      </m:rPr>
                      <a:rPr lang="en-CA" sz="2400" b="0" i="0" dirty="0" smtClean="0"/>
                      <m:t>x</m:t>
                    </m:r>
                    <m:r>
                      <m:rPr>
                        <m:nor/>
                      </m:rPr>
                      <a:rPr lang="en-CA" sz="2400" dirty="0"/>
                      <m:t>11)</m:t>
                    </m:r>
                    <m:r>
                      <m:rPr>
                        <m:nor/>
                      </m:rPr>
                      <a:rPr lang="en-CA" sz="2400" b="0" i="0" dirty="0" smtClean="0"/>
                      <m:t>, </m:t>
                    </m:r>
                    <m:r>
                      <m:rPr>
                        <m:nor/>
                      </m:rPr>
                      <a:rPr lang="en-CA" sz="2400" b="0" i="0" dirty="0" smtClean="0"/>
                      <m:t>walls</m:t>
                    </m:r>
                    <m:r>
                      <m:rPr>
                        <m:nor/>
                      </m:rPr>
                      <a:rPr lang="en-CA" sz="2400" b="0" i="0" dirty="0" smtClean="0"/>
                      <m:t>, 4 </m:t>
                    </m:r>
                    <m:r>
                      <m:rPr>
                        <m:nor/>
                      </m:rPr>
                      <a:rPr lang="en-CA" sz="2400" b="0" i="0" dirty="0" smtClean="0"/>
                      <m:t>consumable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m:rPr>
                        <m:nor/>
                      </m:rPr>
                      <a:rPr lang="en-CA" sz="2400" b="0" i="0" dirty="0" smtClean="0"/>
                      <m:t>objects</m:t>
                    </m:r>
                    <m:r>
                      <m:rPr>
                        <m:nor/>
                      </m:rPr>
                      <a:rPr lang="en-CA" sz="2400" b="0" i="0" dirty="0" smtClean="0"/>
                      <m:t>.</m:t>
                    </m:r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52029-1A0A-49BD-8706-9054BE37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148" y="2167723"/>
            <a:ext cx="2828262" cy="2827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4A6A4-E6E5-4F1B-8C57-95E6B5ED1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258" y="457201"/>
            <a:ext cx="1230742" cy="8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63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The Machine Theory of Mind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400" dirty="0"/>
                  <a:t>Family of POMPDs </a:t>
                </a:r>
                <a14:m>
                  <m:oMath xmlns:m="http://schemas.openxmlformats.org/officeDocument/2006/math">
                    <m:r>
                      <a:rPr lang="en-CA" sz="3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nor/>
                      </m:rPr>
                      <a:rPr lang="en-CA" sz="2400" dirty="0"/>
                      <m:t>Mazes</m:t>
                    </m:r>
                    <m:r>
                      <m:rPr>
                        <m:nor/>
                      </m:rPr>
                      <a:rPr lang="en-CA" sz="2400" dirty="0"/>
                      <m:t> (11</m:t>
                    </m:r>
                    <m:r>
                      <m:rPr>
                        <m:nor/>
                      </m:rPr>
                      <a:rPr lang="en-CA" sz="2400" b="0" i="0" dirty="0" smtClean="0"/>
                      <m:t>x</m:t>
                    </m:r>
                    <m:r>
                      <m:rPr>
                        <m:nor/>
                      </m:rPr>
                      <a:rPr lang="en-CA" sz="2400" dirty="0"/>
                      <m:t>11), </m:t>
                    </m:r>
                    <m:r>
                      <m:rPr>
                        <m:nor/>
                      </m:rPr>
                      <a:rPr lang="en-CA" sz="2400" dirty="0"/>
                      <m:t>walls</m:t>
                    </m:r>
                    <m:r>
                      <m:rPr>
                        <m:nor/>
                      </m:rPr>
                      <a:rPr lang="en-CA" sz="2400" dirty="0"/>
                      <m:t>, 4 </m:t>
                    </m:r>
                    <m:r>
                      <m:rPr>
                        <m:nor/>
                      </m:rPr>
                      <a:rPr lang="en-CA" sz="2400" dirty="0"/>
                      <m:t>consumable</m:t>
                    </m:r>
                    <m:r>
                      <m:rPr>
                        <m:nor/>
                      </m:rPr>
                      <a:rPr lang="en-CA" sz="2400" dirty="0"/>
                      <m:t> </m:t>
                    </m:r>
                    <m:r>
                      <m:rPr>
                        <m:nor/>
                      </m:rPr>
                      <a:rPr lang="en-CA" sz="2400" dirty="0"/>
                      <m:t>objects</m:t>
                    </m:r>
                    <m:r>
                      <m:rPr>
                        <m:nor/>
                      </m:rPr>
                      <a:rPr lang="en-CA" sz="2400" dirty="0"/>
                      <m:t>.</m:t>
                    </m:r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Agents: 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Arial Narrow" panose="020B0606020202030204" pitchFamily="34" charset="0"/>
                  </a:rPr>
                  <a:t>Rewards, discount factors, conditional observation functions, and policies 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Arial Narrow" panose="020B0606020202030204" pitchFamily="34" charset="0"/>
                  </a:rPr>
                  <a:t>are associated with </a:t>
                </a:r>
                <a14:m>
                  <m:oMath xmlns:m="http://schemas.openxmlformats.org/officeDocument/2006/math"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𝑨𝒈𝒆𝒏𝒕</m:t>
                    </m:r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CA" sz="1600" dirty="0"/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Policies might be stochastic, and non-optimal.</a:t>
                </a:r>
              </a:p>
              <a:p>
                <a:pPr lvl="2"/>
                <a:r>
                  <a:rPr lang="en-CA" sz="2000" dirty="0">
                    <a:latin typeface="Arial Narrow" panose="020B0606020202030204" pitchFamily="34" charset="0"/>
                  </a:rPr>
                  <a:t>	</a:t>
                </a: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897" t="-2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4A6A4-E6E5-4F1B-8C57-95E6B5ED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258" y="457201"/>
            <a:ext cx="1230742" cy="831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DE5DA-F76A-46D1-8284-2DAB410A4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148" y="2167723"/>
            <a:ext cx="2828262" cy="28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E086-FD93-4D16-AD60-1BD54950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530224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IMPA – Rio de Janeiro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268951-70AF-49A8-9189-833DA6AD448C}"/>
              </a:ext>
            </a:extLst>
          </p:cNvPr>
          <p:cNvSpPr/>
          <p:nvPr/>
        </p:nvSpPr>
        <p:spPr>
          <a:xfrm>
            <a:off x="10182684" y="4891596"/>
            <a:ext cx="1110557" cy="90372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 Narrow" panose="020B060602020203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2E9D38-E3B0-45EA-B9B1-4FA69F5AF7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078" r="220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DFB36D5-592D-4380-B3EA-0E894C5764D6}"/>
              </a:ext>
            </a:extLst>
          </p:cNvPr>
          <p:cNvSpPr txBox="1">
            <a:spLocks/>
          </p:cNvSpPr>
          <p:nvPr/>
        </p:nvSpPr>
        <p:spPr>
          <a:xfrm>
            <a:off x="839788" y="1482571"/>
            <a:ext cx="3932237" cy="4386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 panose="020B0606020202030204" pitchFamily="34" charset="0"/>
              </a:rPr>
              <a:t>-Research Dynamical Systems, Differential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Geometry, Applied Mathematics.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-2014 Fields Medal,  Artur Avila, work in Dynamical Systems (Ten Martini Problem).</a:t>
            </a: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r>
              <a:rPr lang="en-CA" sz="1800" b="1" dirty="0">
                <a:latin typeface="Arial Narrow" panose="020B0606020202030204" pitchFamily="34" charset="0"/>
              </a:rPr>
              <a:t>My work: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-Mathematical Physics - Fluid dynamics.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-Riemann problems - Numerical Shock Waves and Rarefactions waves in Gas Dynamics.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-Markov Chain Monte-Carlo methods (Seismic Tomography) – SLB- U. of Cambridge.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-Computational Geometry, U. of Calgary.</a:t>
            </a:r>
          </a:p>
        </p:txBody>
      </p:sp>
    </p:spTree>
    <p:extLst>
      <p:ext uri="{BB962C8B-B14F-4D97-AF65-F5344CB8AC3E}">
        <p14:creationId xmlns:p14="http://schemas.microsoft.com/office/powerpoint/2010/main" val="72922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The Machine Theory of Mind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400" dirty="0"/>
                  <a:t>Family of POMPDs </a:t>
                </a:r>
                <a14:m>
                  <m:oMath xmlns:m="http://schemas.openxmlformats.org/officeDocument/2006/math">
                    <m:r>
                      <a:rPr lang="en-CA" sz="3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nor/>
                      </m:rPr>
                      <a:rPr lang="en-CA" sz="2400" dirty="0"/>
                      <m:t>Mazes</m:t>
                    </m:r>
                    <m:r>
                      <m:rPr>
                        <m:nor/>
                      </m:rPr>
                      <a:rPr lang="en-CA" sz="2400" dirty="0"/>
                      <m:t> (11</m:t>
                    </m:r>
                    <m:r>
                      <m:rPr>
                        <m:nor/>
                      </m:rPr>
                      <a:rPr lang="en-CA" sz="2400" b="0" i="0" dirty="0" smtClean="0"/>
                      <m:t>x</m:t>
                    </m:r>
                    <m:r>
                      <m:rPr>
                        <m:nor/>
                      </m:rPr>
                      <a:rPr lang="en-CA" sz="2400" dirty="0"/>
                      <m:t>11), </m:t>
                    </m:r>
                    <m:r>
                      <m:rPr>
                        <m:nor/>
                      </m:rPr>
                      <a:rPr lang="en-CA" sz="2400" dirty="0"/>
                      <m:t>walls</m:t>
                    </m:r>
                    <m:r>
                      <m:rPr>
                        <m:nor/>
                      </m:rPr>
                      <a:rPr lang="en-CA" sz="2400" dirty="0"/>
                      <m:t>, 4 </m:t>
                    </m:r>
                    <m:r>
                      <m:rPr>
                        <m:nor/>
                      </m:rPr>
                      <a:rPr lang="en-CA" sz="2400" dirty="0"/>
                      <m:t>consumable</m:t>
                    </m:r>
                    <m:r>
                      <m:rPr>
                        <m:nor/>
                      </m:rPr>
                      <a:rPr lang="en-CA" sz="2400" dirty="0"/>
                      <m:t> </m:t>
                    </m:r>
                    <m:r>
                      <m:rPr>
                        <m:nor/>
                      </m:rPr>
                      <a:rPr lang="en-CA" sz="2400" dirty="0"/>
                      <m:t>objects</m:t>
                    </m:r>
                    <m:r>
                      <m:rPr>
                        <m:nor/>
                      </m:rPr>
                      <a:rPr lang="en-CA" sz="2400" dirty="0"/>
                      <m:t>.</m:t>
                    </m:r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Agents: 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Arial Narrow" panose="020B0606020202030204" pitchFamily="34" charset="0"/>
                  </a:rPr>
                  <a:t>Rewards, discount factors, conditional observation functions, and policies </a:t>
                </a:r>
              </a:p>
              <a:p>
                <a:pPr marL="0" indent="0">
                  <a:buNone/>
                </a:pPr>
                <a:r>
                  <a:rPr lang="en-CA" sz="2000" dirty="0">
                    <a:latin typeface="Arial Narrow" panose="020B0606020202030204" pitchFamily="34" charset="0"/>
                  </a:rPr>
                  <a:t>are associated with </a:t>
                </a:r>
                <a14:m>
                  <m:oMath xmlns:m="http://schemas.openxmlformats.org/officeDocument/2006/math"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𝑨𝒈𝒆𝒏𝒕</m:t>
                    </m:r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CA" sz="1600" dirty="0"/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Policies might be stochastic, and non-optimal.</a:t>
                </a:r>
              </a:p>
              <a:p>
                <a:pPr lvl="2"/>
                <a:r>
                  <a:rPr lang="en-CA" sz="2000" dirty="0">
                    <a:latin typeface="Arial Narrow" panose="020B0606020202030204" pitchFamily="34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Observer </a:t>
                </a:r>
                <a:r>
                  <a:rPr lang="en-CA" sz="2000" b="1" dirty="0" err="1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ToMNet</a:t>
                </a:r>
                <a:r>
                  <a:rPr lang="en-CA" sz="2000" b="1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: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State observation function: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→  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	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Action observation function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 →  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897" t="-2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4A6A4-E6E5-4F1B-8C57-95E6B5ED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258" y="457201"/>
            <a:ext cx="1230742" cy="831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1B628-A432-4C75-83FA-DAF739208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148" y="2167723"/>
            <a:ext cx="2828262" cy="28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Observer’s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latin typeface="Arial Narrow" panose="020B0606020202030204" pitchFamily="34" charset="0"/>
                  </a:rPr>
                  <a:t>Training: 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:r>
                  <a:rPr lang="en-CA" sz="2000" dirty="0">
                    <a:latin typeface="Arial Narrow" panose="020B0606020202030204" pitchFamily="34" charset="0"/>
                  </a:rPr>
                  <a:t>Observes </a:t>
                </a:r>
                <a14:m>
                  <m:oMath xmlns:m="http://schemas.openxmlformats.org/officeDocument/2006/math"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𝑨𝒈𝒆𝒏𝒕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and a set of past trajectories:</a:t>
                </a:r>
              </a:p>
              <a:p>
                <a:endParaRPr lang="en-CA" sz="2000" i="1" dirty="0">
                  <a:latin typeface="Arial Narrow" panose="020B060602020203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  <m:r>
                      <a:rPr lang="en-CA" sz="2000" i="1">
                        <a:latin typeface="Cambria Math" panose="02040503050406030204" pitchFamily="18" charset="0"/>
                      </a:rPr>
                      <m:t> →</m:t>
                    </m:r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, 	where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CA" sz="1600" dirty="0">
                  <a:latin typeface="Arial Narrow" panose="020B0606020202030204" pitchFamily="34" charset="0"/>
                </a:endParaRPr>
              </a:p>
              <a:p>
                <a:r>
                  <a:rPr lang="en-CA" sz="1600" dirty="0">
                    <a:latin typeface="Arial Narrow" panose="020B0606020202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617" t="-11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076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Observer’s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latin typeface="Arial Narrow" panose="020B0606020202030204" pitchFamily="34" charset="0"/>
                  </a:rPr>
                  <a:t>Training: 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:r>
                  <a:rPr lang="en-CA" sz="2000" dirty="0">
                    <a:latin typeface="Arial Narrow" panose="020B0606020202030204" pitchFamily="34" charset="0"/>
                  </a:rPr>
                  <a:t>Observes </a:t>
                </a:r>
                <a14:m>
                  <m:oMath xmlns:m="http://schemas.openxmlformats.org/officeDocument/2006/math"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𝑨𝒈𝒆𝒏𝒕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and a set of past trajectories:</a:t>
                </a:r>
              </a:p>
              <a:p>
                <a:endParaRPr lang="en-CA" sz="2000" i="1" dirty="0">
                  <a:latin typeface="Arial Narrow" panose="020B060602020203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  <m:r>
                      <a:rPr lang="en-CA" sz="2000" i="1">
                        <a:latin typeface="Cambria Math" panose="02040503050406030204" pitchFamily="18" charset="0"/>
                      </a:rPr>
                      <m:t> →</m:t>
                    </m:r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, 	where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CA" sz="1600" dirty="0">
                  <a:latin typeface="Arial Narrow" panose="020B0606020202030204" pitchFamily="34" charset="0"/>
                </a:endParaRP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is a </a:t>
                </a:r>
                <a:r>
                  <a:rPr lang="en-CA" sz="2000" b="1" dirty="0">
                    <a:latin typeface="Arial Narrow" panose="020B0606020202030204" pitchFamily="34" charset="0"/>
                  </a:rPr>
                  <a:t>tensor of size   11 x 11 x K.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K feature planes, such as walls, objects, agent.</a:t>
                </a:r>
              </a:p>
              <a:p>
                <a:pPr lvl="2"/>
                <a:r>
                  <a:rPr lang="en-CA" sz="1600" dirty="0">
                    <a:latin typeface="Arial Narrow" panose="020B0606020202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617" t="-11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505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Observer’s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latin typeface="Arial Narrow" panose="020B0606020202030204" pitchFamily="34" charset="0"/>
                  </a:rPr>
                  <a:t>Training: 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:r>
                  <a:rPr lang="en-CA" sz="2000" dirty="0">
                    <a:latin typeface="Arial Narrow" panose="020B0606020202030204" pitchFamily="34" charset="0"/>
                  </a:rPr>
                  <a:t>Observes </a:t>
                </a:r>
                <a14:m>
                  <m:oMath xmlns:m="http://schemas.openxmlformats.org/officeDocument/2006/math"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𝑨𝒈𝒆𝒏𝒕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b="1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, and a set of past trajectories:</a:t>
                </a:r>
              </a:p>
              <a:p>
                <a:endParaRPr lang="en-CA" sz="2000" i="1" dirty="0">
                  <a:latin typeface="Arial Narrow" panose="020B060602020203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  <m:r>
                      <a:rPr lang="en-CA" sz="2000" i="1">
                        <a:latin typeface="Cambria Math" panose="02040503050406030204" pitchFamily="18" charset="0"/>
                      </a:rPr>
                      <m:t> →</m:t>
                    </m:r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, 	where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CA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CA" sz="1600" dirty="0">
                  <a:latin typeface="Arial Narrow" panose="020B0606020202030204" pitchFamily="34" charset="0"/>
                </a:endParaRPr>
              </a:p>
              <a:p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is a </a:t>
                </a:r>
                <a:r>
                  <a:rPr lang="en-CA" sz="2000" b="1" dirty="0">
                    <a:latin typeface="Arial Narrow" panose="020B0606020202030204" pitchFamily="34" charset="0"/>
                  </a:rPr>
                  <a:t>tensor of size   11 x 11 x K.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K feature planes, such as walls, objects, agent.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Also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dimension 5 logit, fully characterizing the action:  </a:t>
                </a:r>
                <a:r>
                  <a:rPr lang="en-CA" sz="2400" b="1" dirty="0">
                    <a:latin typeface="Arial Narrow" panose="020B0606020202030204" pitchFamily="34" charset="0"/>
                  </a:rPr>
                  <a:t>[  </a:t>
                </a:r>
                <a14:m>
                  <m:oMath xmlns:m="http://schemas.openxmlformats.org/officeDocument/2006/math"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,  ↓ , →, ↑,  ←</m:t>
                    </m:r>
                  </m:oMath>
                </a14:m>
                <a:r>
                  <a:rPr lang="en-CA" sz="2400" b="1" dirty="0">
                    <a:latin typeface="Arial Narrow" panose="020B0606020202030204" pitchFamily="34" charset="0"/>
                  </a:rPr>
                  <a:t>]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The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is a tensor is of size 11x11x ( K + 5 ).</a:t>
                </a:r>
                <a:r>
                  <a:rPr lang="en-CA" sz="1600" dirty="0">
                    <a:latin typeface="Arial Narrow" panose="020B0606020202030204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617" t="-11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31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Observer’s Neural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42133" y="1258408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latin typeface="Arial Narrow" panose="020B0606020202030204" pitchFamily="34" charset="0"/>
                  </a:rPr>
                  <a:t>Character Net:  </a:t>
                </a:r>
                <a:r>
                  <a:rPr lang="en-CA" sz="2000" dirty="0">
                    <a:latin typeface="Arial Narrow" panose="020B0606020202030204" pitchFamily="34" charset="0"/>
                  </a:rPr>
                  <a:t>Characterizes the past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	</a:t>
                </a:r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(2D Tensor)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For all agents we add: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CA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𝑐h𝑎𝑟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endParaRPr lang="en-CA" sz="1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42133" y="1258408"/>
                <a:ext cx="10878737" cy="5257801"/>
              </a:xfr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6413CB-075B-4AF1-BA38-8124CB1E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457201"/>
            <a:ext cx="5353420" cy="38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4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Observer’s Neural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42133" y="1258408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latin typeface="Arial Narrow" panose="020B0606020202030204" pitchFamily="34" charset="0"/>
                  </a:rPr>
                  <a:t>Character Net:  </a:t>
                </a:r>
                <a:r>
                  <a:rPr lang="en-CA" sz="2000" dirty="0">
                    <a:latin typeface="Arial Narrow" panose="020B0606020202030204" pitchFamily="34" charset="0"/>
                  </a:rPr>
                  <a:t>Characterizes the past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	</a:t>
                </a:r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brk m:alnAt="2"/>
                          </m:rP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groupCh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 (2D Tensor)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For all agents we add: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CA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𝑐h𝑎𝑟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endParaRPr lang="en-CA" sz="2000" b="1" dirty="0">
                  <a:latin typeface="Arial Narrow" panose="020B0606020202030204" pitchFamily="34" charset="0"/>
                </a:endParaRP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Mental Net: </a:t>
                </a:r>
                <a:r>
                  <a:rPr lang="en-CA" sz="2000" dirty="0">
                    <a:latin typeface="Arial Narrow" panose="020B0606020202030204" pitchFamily="34" charset="0"/>
                  </a:rPr>
                  <a:t> Mentalizes about the CURRENT EPISODE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e>
                    </m:groupCh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𝑚𝑒𝑛𝑡𝑎𝑙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endParaRPr lang="en-CA" sz="18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42133" y="1258408"/>
                <a:ext cx="10878737" cy="5257801"/>
              </a:xfr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70EBF5-1484-4262-882D-78377476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457201"/>
            <a:ext cx="5353420" cy="38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Observer’s Neural 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42133" y="1258408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000" b="1" dirty="0">
                    <a:latin typeface="Arial Narrow" panose="020B0606020202030204" pitchFamily="34" charset="0"/>
                  </a:rPr>
                  <a:t>Character Net:  </a:t>
                </a:r>
                <a:r>
                  <a:rPr lang="en-CA" sz="2000" dirty="0">
                    <a:latin typeface="Arial Narrow" panose="020B0606020202030204" pitchFamily="34" charset="0"/>
                  </a:rPr>
                  <a:t>Characterizes the past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CA" sz="20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  <m:r>
                                  <a:rPr lang="en-CA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	</a:t>
                </a:r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 (2D Tensor)</a:t>
                </a:r>
              </a:p>
              <a:p>
                <a:r>
                  <a:rPr lang="en-CA" sz="2000" dirty="0">
                    <a:latin typeface="Arial Narrow" panose="020B0606020202030204" pitchFamily="34" charset="0"/>
                  </a:rPr>
                  <a:t>For all agents we add: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CA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𝑐h𝑎𝑟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endParaRPr lang="en-CA" sz="2000" b="1" dirty="0">
                  <a:latin typeface="Arial Narrow" panose="020B0606020202030204" pitchFamily="34" charset="0"/>
                </a:endParaRP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Mental Net: </a:t>
                </a:r>
                <a:r>
                  <a:rPr lang="en-CA" sz="2000" dirty="0">
                    <a:latin typeface="Arial Narrow" panose="020B0606020202030204" pitchFamily="34" charset="0"/>
                  </a:rPr>
                  <a:t> Mentalizes about the CURRENT EPISODE</a:t>
                </a: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e>
                    </m:groupChr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𝑚𝑒𝑛𝑡𝑎𝑙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2000" b="1" dirty="0">
                  <a:latin typeface="Arial Narrow" panose="020B0606020202030204" pitchFamily="34" charset="0"/>
                </a:endParaRPr>
              </a:p>
              <a:p>
                <a:endParaRPr lang="en-CA" sz="2000" b="1" dirty="0">
                  <a:latin typeface="Arial Narrow" panose="020B0606020202030204" pitchFamily="34" charset="0"/>
                </a:endParaRPr>
              </a:p>
              <a:p>
                <a:r>
                  <a:rPr lang="en-CA" sz="2000" b="1" dirty="0">
                    <a:latin typeface="Arial Narrow" panose="020B0606020202030204" pitchFamily="34" charset="0"/>
                  </a:rPr>
                  <a:t>Prediction Net:  </a:t>
                </a:r>
                <a:r>
                  <a:rPr lang="en-CA" sz="2000" dirty="0">
                    <a:latin typeface="Arial Narrow" panose="020B0606020202030204" pitchFamily="34" charset="0"/>
                  </a:rPr>
                  <a:t>Current state + Character + Mental to estimate: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CA" sz="1800" dirty="0">
                    <a:latin typeface="Arial Narrow" panose="020B0606020202030204" pitchFamily="34" charset="0"/>
                  </a:rPr>
                  <a:t> 	</a:t>
                </a:r>
                <a:r>
                  <a:rPr lang="en-CA" sz="1800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Predicted policy:</a:t>
                </a:r>
                <a:r>
                  <a:rPr lang="en-CA" sz="1800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endChr m:val="|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  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</m:t>
                            </m:r>
                          </m:e>
                        </m:d>
                      </m:sup>
                    </m:sSubSup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𝑐h𝑎𝑟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, 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𝑚𝑒𝑛𝑡𝑎𝑙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>
                  <a:latin typeface="Arial Narrow" panose="020B0606020202030204" pitchFamily="34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CA" sz="1800" dirty="0">
                    <a:latin typeface="Arial Narrow" panose="020B0606020202030204" pitchFamily="34" charset="0"/>
                  </a:rPr>
                  <a:t>  Probability of consuming an object </a:t>
                </a:r>
                <a14:m>
                  <m:oMath xmlns:m="http://schemas.openxmlformats.org/officeDocument/2006/math">
                    <m:r>
                      <a:rPr lang="en-CA" sz="18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CA" sz="1800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42133" y="1258408"/>
                <a:ext cx="10878737" cy="5257801"/>
              </a:xfr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B5FE6-DF4F-4120-8F18-89BB6A026259}"/>
              </a:ext>
            </a:extLst>
          </p:cNvPr>
          <p:cNvSpPr/>
          <p:nvPr/>
        </p:nvSpPr>
        <p:spPr>
          <a:xfrm>
            <a:off x="8867774" y="4705691"/>
            <a:ext cx="2042881" cy="1229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A00F0-C7F8-47BD-ADB5-BE40F3D1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457201"/>
            <a:ext cx="5353420" cy="38492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960B4F-1990-4372-B345-8B610FFA9693}"/>
              </a:ext>
            </a:extLst>
          </p:cNvPr>
          <p:cNvGrpSpPr/>
          <p:nvPr/>
        </p:nvGrpSpPr>
        <p:grpSpPr>
          <a:xfrm>
            <a:off x="8340037" y="4705691"/>
            <a:ext cx="2728013" cy="1633110"/>
            <a:chOff x="8340037" y="4705691"/>
            <a:chExt cx="2728013" cy="16331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F708AB-6398-4F96-882D-2BDA7A78FB9A}"/>
                </a:ext>
              </a:extLst>
            </p:cNvPr>
            <p:cNvGrpSpPr/>
            <p:nvPr/>
          </p:nvGrpSpPr>
          <p:grpSpPr>
            <a:xfrm>
              <a:off x="8340037" y="4705691"/>
              <a:ext cx="2728013" cy="1633110"/>
              <a:chOff x="8340037" y="4705691"/>
              <a:chExt cx="2728013" cy="16331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C74DB73-9632-4A8A-BD69-65273B0BC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0037" y="4705691"/>
                <a:ext cx="2728013" cy="163311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35C614-1D9D-42FA-9309-A470F2CD8317}"/>
                  </a:ext>
                </a:extLst>
              </p:cNvPr>
              <p:cNvSpPr/>
              <p:nvPr/>
            </p:nvSpPr>
            <p:spPr>
              <a:xfrm>
                <a:off x="8867775" y="4705691"/>
                <a:ext cx="2200275" cy="656884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AF4880-EEF1-479B-AC99-2D1B4F942FA6}"/>
                </a:ext>
              </a:extLst>
            </p:cNvPr>
            <p:cNvSpPr/>
            <p:nvPr/>
          </p:nvSpPr>
          <p:spPr>
            <a:xfrm>
              <a:off x="8370727" y="5124450"/>
              <a:ext cx="239873" cy="4572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58245F-30BD-4CBB-BCE3-2C14111F688C}"/>
                  </a:ext>
                </a:extLst>
              </p:cNvPr>
              <p:cNvSpPr txBox="1"/>
              <p:nvPr/>
            </p:nvSpPr>
            <p:spPr>
              <a:xfrm>
                <a:off x="8475502" y="5041267"/>
                <a:ext cx="5749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58245F-30BD-4CBB-BCE3-2C14111F6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502" y="5041267"/>
                <a:ext cx="5749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508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i="1" dirty="0">
                <a:latin typeface="Arial Narrow" panose="020B0606020202030204" pitchFamily="34" charset="0"/>
              </a:rPr>
              <a:t>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400" b="1" dirty="0">
                    <a:solidFill>
                      <a:srgbClr val="0070C0"/>
                    </a:solidFill>
                    <a:latin typeface="Arial Narrow" panose="020B0606020202030204" pitchFamily="34" charset="0"/>
                  </a:rPr>
                  <a:t>Fully Random agents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Species of agents.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5D stochastic policy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CA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CA" sz="2000" b="1" dirty="0"/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𝐷𝑖𝑟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,  </a:t>
                </a:r>
                <a:r>
                  <a:rPr lang="en-CA" sz="2000" dirty="0" err="1"/>
                  <a:t>Dirichlet</a:t>
                </a:r>
                <a:r>
                  <a:rPr lang="en-CA" sz="2000" dirty="0"/>
                  <a:t> distribution.  Species can be written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.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For </a:t>
                </a: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</m:t>
                    </m:r>
                    <m:r>
                      <a:rPr lang="en-CA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, one-sided deterministic policies. </a:t>
                </a: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3⇒ </m:t>
                    </m:r>
                  </m:oMath>
                </a14:m>
                <a:r>
                  <a:rPr lang="en-CA" sz="2000" dirty="0"/>
                  <a:t>uniform distribution.</a:t>
                </a:r>
              </a:p>
              <a:p>
                <a:endParaRPr lang="en-CA" sz="2400" b="1" dirty="0"/>
              </a:p>
              <a:p>
                <a:r>
                  <a:rPr lang="en-CA" sz="2400" dirty="0"/>
                  <a:t>Training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Observe sample from species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CA" sz="2000" b="0" dirty="0">
                    <a:ea typeface="Cambria Math" panose="02040503050406030204" pitchFamily="18" charset="0"/>
                  </a:rPr>
                  <a:t>, running on Grid-Worlds.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A set of recent trajectories,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𝑝𝑎𝑠𝑡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{"/>
                        <m:endChr m:val="}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CA" sz="2000" dirty="0"/>
                  <a:t>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Length of trajectory = 1.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/>
                  <a:t>Adam optimizer, </a:t>
                </a:r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CA" sz="2000" dirty="0"/>
                  <a:t>, 40K Minibatches of size 16.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endParaRPr lang="en-CA" sz="2000" dirty="0"/>
              </a:p>
              <a:p>
                <a:r>
                  <a:rPr lang="en-CA" sz="2400" dirty="0"/>
                  <a:t>	</a:t>
                </a: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0878737" cy="5257801"/>
              </a:xfrm>
              <a:blipFill>
                <a:blip r:embed="rId2"/>
                <a:stretch>
                  <a:fillRect l="-897" t="-16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72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1352213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400" b="1" dirty="0">
                    <a:solidFill>
                      <a:srgbClr val="0070C0"/>
                    </a:solidFill>
                    <a:latin typeface="Arial Narrow" panose="020B0606020202030204" pitchFamily="34" charset="0"/>
                  </a:rPr>
                  <a:t>Fully Random agents: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Character Net: 	</a:t>
                </a:r>
                <a14:m>
                  <m:oMath xmlns:m="http://schemas.openxmlformats.org/officeDocument/2006/math">
                    <m:r>
                      <a:rPr lang="en-CA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tensor for the trajectory, dim (11x11)x(K + 5)</a:t>
                </a: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CA" sz="1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→8 </m:t>
                    </m:r>
                    <m:r>
                      <m:rPr>
                        <m:sty m:val="p"/>
                      </m:rPr>
                      <a:rPr lang="en-CA" sz="1800" b="0" i="0" smtClean="0">
                        <a:latin typeface="Cambria Math" panose="02040503050406030204" pitchFamily="18" charset="0"/>
                      </a:rPr>
                      <m:t>Convnet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𝑒𝐿𝑢</m:t>
                        </m:r>
                      </m:e>
                    </m:groupCh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𝐿𝑆𝑇𝑀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𝑃𝑜𝑜𝑙𝑖𝑛𝑔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𝐹𝑢𝑙𝑙𝑦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𝐶𝑜𝑛𝑛𝑒𝑐𝑡𝑒𝑑</m:t>
                        </m:r>
                      </m:e>
                    </m:groupCh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𝑚𝑏𝑒𝑑𝑑𝑖𝑛𝑔</m:t>
                        </m:r>
                      </m:e>
                    </m:groupChr>
                  </m:oMath>
                </a14:m>
                <a:r>
                  <a:rPr lang="en-CA" sz="1600" dirty="0">
                    <a:latin typeface="Arial Narrow" panose="020B060602020203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16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1352213" cy="5257801"/>
              </a:xfrm>
              <a:blipFill>
                <a:blip r:embed="rId2"/>
                <a:stretch>
                  <a:fillRect l="-859" t="-16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EFC08-C6A6-4209-A0FB-57C15A887D39}"/>
              </a:ext>
            </a:extLst>
          </p:cNvPr>
          <p:cNvGrpSpPr/>
          <p:nvPr/>
        </p:nvGrpSpPr>
        <p:grpSpPr>
          <a:xfrm>
            <a:off x="2370338" y="3014987"/>
            <a:ext cx="524872" cy="692952"/>
            <a:chOff x="2432906" y="2832346"/>
            <a:chExt cx="1334610" cy="119330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41D7D3-D04D-4E15-9C42-351FB8ADA9CE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D74844-4B36-4CD6-9932-B80C0CBA77CA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E0454A-AA8A-4CA4-9492-DEB1DF3BF882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41AC79-2DF2-45A9-BFDA-50CE11EDFCD5}"/>
              </a:ext>
            </a:extLst>
          </p:cNvPr>
          <p:cNvGrpSpPr/>
          <p:nvPr/>
        </p:nvGrpSpPr>
        <p:grpSpPr>
          <a:xfrm>
            <a:off x="3093246" y="3069789"/>
            <a:ext cx="963227" cy="857066"/>
            <a:chOff x="2432906" y="2832346"/>
            <a:chExt cx="1334610" cy="1193307"/>
          </a:xfrm>
          <a:solidFill>
            <a:schemeClr val="bg1">
              <a:lumMod val="6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AEAA8A-B0C2-40B6-8FE5-C54673179966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4FF5A4-FF2E-464A-83BA-D4E421554E04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A35AE8-EBB5-4C39-9DDA-2DEF3F12F3F4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38586-E4D8-432D-8D37-26A8E402C5E8}"/>
              </a:ext>
            </a:extLst>
          </p:cNvPr>
          <p:cNvGrpSpPr/>
          <p:nvPr/>
        </p:nvGrpSpPr>
        <p:grpSpPr>
          <a:xfrm>
            <a:off x="4526679" y="3069789"/>
            <a:ext cx="963227" cy="857067"/>
            <a:chOff x="2432906" y="2832346"/>
            <a:chExt cx="1334610" cy="1193309"/>
          </a:xfrm>
          <a:solidFill>
            <a:schemeClr val="bg1">
              <a:lumMod val="6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79DB5-5458-48CC-80C2-2F873876B53B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9A4582-61AE-48D2-8FF8-694C97B9B80F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A22D-5D44-4160-964F-836CA00A6601}"/>
                </a:ext>
              </a:extLst>
            </p:cNvPr>
            <p:cNvSpPr/>
            <p:nvPr/>
          </p:nvSpPr>
          <p:spPr>
            <a:xfrm>
              <a:off x="2737706" y="3137148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D99DC80-E73E-4700-89AD-D4EE09B0788A}"/>
              </a:ext>
            </a:extLst>
          </p:cNvPr>
          <p:cNvSpPr/>
          <p:nvPr/>
        </p:nvSpPr>
        <p:spPr>
          <a:xfrm>
            <a:off x="8264525" y="3192183"/>
            <a:ext cx="695133" cy="7346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778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1352213" cy="5257801"/>
              </a:xfrm>
            </p:spPr>
            <p:txBody>
              <a:bodyPr>
                <a:normAutofit/>
              </a:bodyPr>
              <a:lstStyle/>
              <a:p>
                <a:r>
                  <a:rPr lang="en-CA" sz="2400" b="1" dirty="0">
                    <a:solidFill>
                      <a:srgbClr val="0070C0"/>
                    </a:solidFill>
                    <a:latin typeface="Arial Narrow" panose="020B0606020202030204" pitchFamily="34" charset="0"/>
                  </a:rPr>
                  <a:t>Fully Random agents: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Character Net: 	</a:t>
                </a:r>
                <a14:m>
                  <m:oMath xmlns:m="http://schemas.openxmlformats.org/officeDocument/2006/math">
                    <m:r>
                      <a:rPr lang="en-CA" sz="2000" b="1" i="1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tensor for the trajectory, dim (11x11)x(K + 5)</a:t>
                </a: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CA" sz="1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→8 </m:t>
                    </m:r>
                    <m:r>
                      <m:rPr>
                        <m:sty m:val="p"/>
                      </m:rPr>
                      <a:rPr lang="en-CA" sz="1800" b="0" i="0" smtClean="0">
                        <a:latin typeface="Cambria Math" panose="02040503050406030204" pitchFamily="18" charset="0"/>
                      </a:rPr>
                      <m:t>Convnet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𝑒𝐿𝑢</m:t>
                        </m:r>
                      </m:e>
                    </m:groupCh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𝐿𝑆𝑇𝑀</m:t>
                    </m: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𝑃𝑜𝑜𝑙𝑖𝑛𝑔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𝐹𝑢𝑙𝑙𝑦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𝐶𝑜𝑛𝑛𝑒𝑐𝑡𝑒𝑑</m:t>
                        </m:r>
                      </m:e>
                    </m:groupChr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𝑚𝑏𝑒𝑑𝑑𝑖𝑛𝑔</m:t>
                        </m:r>
                      </m:e>
                    </m:groupChr>
                  </m:oMath>
                </a14:m>
                <a:r>
                  <a:rPr lang="en-CA" sz="1600" dirty="0">
                    <a:latin typeface="Arial Narrow" panose="020B060602020203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16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914400" lvl="2" indent="0">
                  <a:buNone/>
                </a:pPr>
                <a:endParaRPr lang="en-CA" sz="2000" dirty="0">
                  <a:latin typeface="Arial Narrow" panose="020B0606020202030204" pitchFamily="34" charset="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Mental State: None.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:r>
                  <a:rPr lang="en-CA" sz="2000" dirty="0">
                    <a:latin typeface="Arial Narrow" panose="020B0606020202030204" pitchFamily="34" charset="0"/>
                  </a:rPr>
                  <a:t>Prediction Net:</a:t>
                </a: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1800" i="1" dirty="0">
                            <a:latin typeface="Cambria Math" panose="02040503050406030204" pitchFamily="18" charset="0"/>
                          </a:rPr>
                          <m:t>𝑐h𝑎𝑟</m:t>
                        </m:r>
                        <m:r>
                          <a:rPr lang="en-CA" sz="1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18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1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1800" b="0" i="1" dirty="0" smtClean="0">
                        <a:latin typeface="Cambria Math" panose="02040503050406030204" pitchFamily="18" charset="0"/>
                      </a:rPr>
                      <m:t> →2 </m:t>
                    </m:r>
                    <m:r>
                      <m:rPr>
                        <m:sty m:val="p"/>
                      </m:rPr>
                      <a:rPr lang="en-CA" sz="1800" b="0" i="0" dirty="0" smtClean="0">
                        <a:latin typeface="Cambria Math" panose="02040503050406030204" pitchFamily="18" charset="0"/>
                      </a:rPr>
                      <m:t>Layer</m:t>
                    </m:r>
                    <m:r>
                      <a:rPr lang="en-CA" sz="1800" b="0" i="0" dirty="0" smtClean="0">
                        <a:latin typeface="Cambria Math" panose="02040503050406030204" pitchFamily="18" charset="0"/>
                      </a:rPr>
                      <m:t> 32 </m:t>
                    </m:r>
                    <m:r>
                      <m:rPr>
                        <m:sty m:val="p"/>
                      </m:rPr>
                      <a:rPr lang="en-CA" sz="1800" b="0" i="0" dirty="0" smtClean="0">
                        <a:latin typeface="Cambria Math" panose="02040503050406030204" pitchFamily="18" charset="0"/>
                      </a:rPr>
                      <m:t>Convnet</m:t>
                    </m:r>
                    <m:r>
                      <a:rPr lang="en-CA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1800" b="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𝑃𝑜𝑜𝑙𝑖𝑛𝑔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𝐹𝑢𝑙𝑙𝑦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𝐶𝑜𝑛𝑛𝑒𝑐𝑡𝑒𝑑</m:t>
                        </m:r>
                        <m:r>
                          <a:rPr lang="en-CA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 Logits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CA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𝑜𝑓𝑡𝑚𝑎𝑥</m:t>
                        </m:r>
                      </m:e>
                    </m:groupCh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CA" sz="2000" dirty="0">
                  <a:latin typeface="Arial Narrow" panose="020B0606020202030204" pitchFamily="34" charset="0"/>
                </a:endParaRPr>
              </a:p>
              <a:p>
                <a:pPr lvl="2"/>
                <a:endParaRPr lang="en-CA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1352213" cy="5257801"/>
              </a:xfrm>
              <a:blipFill>
                <a:blip r:embed="rId2"/>
                <a:stretch>
                  <a:fillRect l="-859" t="-16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EFC08-C6A6-4209-A0FB-57C15A887D39}"/>
              </a:ext>
            </a:extLst>
          </p:cNvPr>
          <p:cNvGrpSpPr/>
          <p:nvPr/>
        </p:nvGrpSpPr>
        <p:grpSpPr>
          <a:xfrm>
            <a:off x="2370338" y="3014987"/>
            <a:ext cx="524872" cy="692952"/>
            <a:chOff x="2432906" y="2832346"/>
            <a:chExt cx="1334610" cy="119330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41D7D3-D04D-4E15-9C42-351FB8ADA9CE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D74844-4B36-4CD6-9932-B80C0CBA77CA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E0454A-AA8A-4CA4-9492-DEB1DF3BF882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41AC79-2DF2-45A9-BFDA-50CE11EDFCD5}"/>
              </a:ext>
            </a:extLst>
          </p:cNvPr>
          <p:cNvGrpSpPr/>
          <p:nvPr/>
        </p:nvGrpSpPr>
        <p:grpSpPr>
          <a:xfrm>
            <a:off x="3093246" y="3069789"/>
            <a:ext cx="963227" cy="857066"/>
            <a:chOff x="2432906" y="2832346"/>
            <a:chExt cx="1334610" cy="1193307"/>
          </a:xfrm>
          <a:solidFill>
            <a:schemeClr val="bg1">
              <a:lumMod val="6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AEAA8A-B0C2-40B6-8FE5-C54673179966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4FF5A4-FF2E-464A-83BA-D4E421554E04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A35AE8-EBB5-4C39-9DDA-2DEF3F12F3F4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38586-E4D8-432D-8D37-26A8E402C5E8}"/>
              </a:ext>
            </a:extLst>
          </p:cNvPr>
          <p:cNvGrpSpPr/>
          <p:nvPr/>
        </p:nvGrpSpPr>
        <p:grpSpPr>
          <a:xfrm>
            <a:off x="4526679" y="3069789"/>
            <a:ext cx="963227" cy="857067"/>
            <a:chOff x="2432906" y="2832346"/>
            <a:chExt cx="1334610" cy="1193309"/>
          </a:xfrm>
          <a:solidFill>
            <a:schemeClr val="bg1">
              <a:lumMod val="6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79DB5-5458-48CC-80C2-2F873876B53B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9A4582-61AE-48D2-8FF8-694C97B9B80F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A22D-5D44-4160-964F-836CA00A6601}"/>
                </a:ext>
              </a:extLst>
            </p:cNvPr>
            <p:cNvSpPr/>
            <p:nvPr/>
          </p:nvSpPr>
          <p:spPr>
            <a:xfrm>
              <a:off x="2737706" y="3137148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D99DC80-E73E-4700-89AD-D4EE09B0788A}"/>
              </a:ext>
            </a:extLst>
          </p:cNvPr>
          <p:cNvSpPr/>
          <p:nvPr/>
        </p:nvSpPr>
        <p:spPr>
          <a:xfrm>
            <a:off x="8264525" y="3192183"/>
            <a:ext cx="695133" cy="7346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033F04-D48F-4AD8-9C2E-8C49CBC92F26}"/>
              </a:ext>
            </a:extLst>
          </p:cNvPr>
          <p:cNvGrpSpPr/>
          <p:nvPr/>
        </p:nvGrpSpPr>
        <p:grpSpPr>
          <a:xfrm>
            <a:off x="3093246" y="5798744"/>
            <a:ext cx="524872" cy="692952"/>
            <a:chOff x="2432906" y="2832346"/>
            <a:chExt cx="1334610" cy="1193307"/>
          </a:xfrm>
          <a:solidFill>
            <a:schemeClr val="bg1">
              <a:lumMod val="85000"/>
            </a:schemeClr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DC4249-29E7-4100-9E1F-DAF4AADA4F66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7EB0CB-3212-4B33-8E3E-4ED11275856A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26D5A8A-C913-4EB7-AC96-1608142DFB3F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4E1894-026F-48C1-8D48-6776A75E8573}"/>
              </a:ext>
            </a:extLst>
          </p:cNvPr>
          <p:cNvGrpSpPr/>
          <p:nvPr/>
        </p:nvGrpSpPr>
        <p:grpSpPr>
          <a:xfrm>
            <a:off x="4306696" y="5744090"/>
            <a:ext cx="963227" cy="857066"/>
            <a:chOff x="2432906" y="2832346"/>
            <a:chExt cx="1334610" cy="1193307"/>
          </a:xfrm>
          <a:solidFill>
            <a:schemeClr val="bg1">
              <a:lumMod val="6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2EEE0A-DBF7-4B3B-A3E1-092741A1337D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A3BE6A-BDDA-4FE0-A62B-E1D444EE84F0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43879-C113-4C04-B975-18819493BF02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E187936-8651-4698-8B48-243FC1F613C3}"/>
              </a:ext>
            </a:extLst>
          </p:cNvPr>
          <p:cNvSpPr/>
          <p:nvPr/>
        </p:nvSpPr>
        <p:spPr>
          <a:xfrm>
            <a:off x="8382809" y="5846543"/>
            <a:ext cx="695133" cy="73467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620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0563-847C-492C-862C-BA84E470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572"/>
            <a:ext cx="4424670" cy="1353926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Collaboration RJ-MCMC -</a:t>
            </a:r>
            <a:br>
              <a:rPr lang="en-CA" dirty="0">
                <a:latin typeface="Arial Narrow" panose="020B0606020202030204" pitchFamily="34" charset="0"/>
              </a:rPr>
            </a:br>
            <a:r>
              <a:rPr lang="en-CA" dirty="0">
                <a:latin typeface="Arial Narrow" panose="020B0606020202030204" pitchFamily="34" charset="0"/>
              </a:rPr>
              <a:t>University of Cambridge - UK (Schlumberger).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24DB9-FB02-42EF-8EF2-B1B195482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187" y="714571"/>
            <a:ext cx="5258163" cy="523480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A718C-8F82-4934-85A4-36DB8EDC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2708"/>
            <a:ext cx="5108251" cy="3811588"/>
          </a:xfrm>
        </p:spPr>
        <p:txBody>
          <a:bodyPr>
            <a:normAutofit/>
          </a:bodyPr>
          <a:lstStyle/>
          <a:p>
            <a:r>
              <a:rPr lang="en-CA" sz="1800" dirty="0">
                <a:latin typeface="Arial Narrow" panose="020B0606020202030204" pitchFamily="34" charset="0"/>
              </a:rPr>
              <a:t>-Travel-times built through Greens function approach and Seismic Ambient Noise.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</a:t>
            </a:r>
            <a:r>
              <a:rPr lang="en-CA" sz="1800" dirty="0" err="1">
                <a:latin typeface="Arial Narrow" panose="020B0606020202030204" pitchFamily="34" charset="0"/>
              </a:rPr>
              <a:t>Voronoi</a:t>
            </a:r>
            <a:r>
              <a:rPr lang="en-CA" sz="1800" dirty="0">
                <a:latin typeface="Arial Narrow" panose="020B0606020202030204" pitchFamily="34" charset="0"/>
              </a:rPr>
              <a:t> grids updated across the random walk.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-Minimize difference of theoretical and experimental travel-times.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-Dimension is also variable, and adjust to complexity of the data.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-Samples are accepted or rejected with a modified Metropolis-Hastings algorithm, guiding the samples towards regions of higher probability (e.g. Langevin MCMC MALA).</a:t>
            </a:r>
          </a:p>
          <a:p>
            <a:endParaRPr lang="en-CA" sz="1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3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4237037" cy="825500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Random agent Training</a:t>
            </a:r>
          </a:p>
        </p:txBody>
      </p:sp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9119C-559D-41D7-9998-6ADF6759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82" y="1850231"/>
            <a:ext cx="6333174" cy="346233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C5FFAD-070A-4259-94D4-0736BE923018}"/>
              </a:ext>
            </a:extLst>
          </p:cNvPr>
          <p:cNvGrpSpPr/>
          <p:nvPr/>
        </p:nvGrpSpPr>
        <p:grpSpPr>
          <a:xfrm>
            <a:off x="7493636" y="1319548"/>
            <a:ext cx="3750582" cy="4523702"/>
            <a:chOff x="7493636" y="1319548"/>
            <a:chExt cx="3750582" cy="45237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9D99B6-B987-472D-B05E-5C1CD18894FE}"/>
                </a:ext>
              </a:extLst>
            </p:cNvPr>
            <p:cNvGrpSpPr/>
            <p:nvPr/>
          </p:nvGrpSpPr>
          <p:grpSpPr>
            <a:xfrm>
              <a:off x="7493636" y="1319548"/>
              <a:ext cx="3750582" cy="4523702"/>
              <a:chOff x="7493636" y="1319548"/>
              <a:chExt cx="3750582" cy="452370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31B2A6-8B7F-4A8B-8226-36ED5659B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3636" y="1319548"/>
                <a:ext cx="3750582" cy="4523702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9EBACD4-4DB4-4339-92AA-DBAD7AF53A20}"/>
                  </a:ext>
                </a:extLst>
              </p:cNvPr>
              <p:cNvSpPr/>
              <p:nvPr/>
            </p:nvSpPr>
            <p:spPr>
              <a:xfrm>
                <a:off x="7493636" y="1319548"/>
                <a:ext cx="516889" cy="5306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76854C-29B2-46DE-9932-BADA9350F5A8}"/>
                </a:ext>
              </a:extLst>
            </p:cNvPr>
            <p:cNvSpPr/>
            <p:nvPr/>
          </p:nvSpPr>
          <p:spPr>
            <a:xfrm>
              <a:off x="7493636" y="2362200"/>
              <a:ext cx="516889" cy="2276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5BC78C-AA91-4B47-973B-3241EB8B140F}"/>
                  </a:ext>
                </a:extLst>
              </p:cNvPr>
              <p:cNvSpPr txBox="1"/>
              <p:nvPr/>
            </p:nvSpPr>
            <p:spPr>
              <a:xfrm>
                <a:off x="7493636" y="2362200"/>
                <a:ext cx="845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5BC78C-AA91-4B47-973B-3241EB8B1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36" y="2362200"/>
                <a:ext cx="8452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FB5A9B-9608-4657-9150-D5AE03874D60}"/>
                  </a:ext>
                </a:extLst>
              </p:cNvPr>
              <p:cNvSpPr txBox="1"/>
              <p:nvPr/>
            </p:nvSpPr>
            <p:spPr>
              <a:xfrm>
                <a:off x="7493636" y="4115455"/>
                <a:ext cx="845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FB5A9B-9608-4657-9150-D5AE03874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36" y="4115455"/>
                <a:ext cx="845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B8BBB67-E5B8-45F9-BC02-39789F377D53}"/>
              </a:ext>
            </a:extLst>
          </p:cNvPr>
          <p:cNvSpPr txBox="1"/>
          <p:nvPr/>
        </p:nvSpPr>
        <p:spPr>
          <a:xfrm>
            <a:off x="1185476" y="1992868"/>
            <a:ext cx="292889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Partial past trajectory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7B1D50-20C8-4A86-8442-B5597265AED9}"/>
              </a:ext>
            </a:extLst>
          </p:cNvPr>
          <p:cNvSpPr txBox="1"/>
          <p:nvPr/>
        </p:nvSpPr>
        <p:spPr>
          <a:xfrm>
            <a:off x="4707753" y="1992868"/>
            <a:ext cx="292889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Current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A3992-8DB6-4CED-BC48-E064D81A2198}"/>
              </a:ext>
            </a:extLst>
          </p:cNvPr>
          <p:cNvSpPr txBox="1"/>
          <p:nvPr/>
        </p:nvSpPr>
        <p:spPr>
          <a:xfrm>
            <a:off x="8684293" y="1450121"/>
            <a:ext cx="292889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Predicted action</a:t>
            </a:r>
          </a:p>
        </p:txBody>
      </p:sp>
    </p:spTree>
    <p:extLst>
      <p:ext uri="{BB962C8B-B14F-4D97-AF65-F5344CB8AC3E}">
        <p14:creationId xmlns:p14="http://schemas.microsoft.com/office/powerpoint/2010/main" val="230901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4237037" cy="825500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Random agent Training</a:t>
            </a:r>
          </a:p>
        </p:txBody>
      </p:sp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59D82-9C43-425D-9CBF-2C9C74FD253C}"/>
              </a:ext>
            </a:extLst>
          </p:cNvPr>
          <p:cNvSpPr/>
          <p:nvPr/>
        </p:nvSpPr>
        <p:spPr>
          <a:xfrm>
            <a:off x="2849732" y="5282214"/>
            <a:ext cx="1526959" cy="415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2CE5A0-9AEA-4378-8B70-3F8473785754}"/>
              </a:ext>
            </a:extLst>
          </p:cNvPr>
          <p:cNvSpPr/>
          <p:nvPr/>
        </p:nvSpPr>
        <p:spPr>
          <a:xfrm>
            <a:off x="8202967" y="5149049"/>
            <a:ext cx="1198485" cy="435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79A2F9-63BF-43D7-9041-71D2F36BA8F2}"/>
              </a:ext>
            </a:extLst>
          </p:cNvPr>
          <p:cNvGrpSpPr/>
          <p:nvPr/>
        </p:nvGrpSpPr>
        <p:grpSpPr>
          <a:xfrm>
            <a:off x="1200257" y="1465218"/>
            <a:ext cx="9558444" cy="4232363"/>
            <a:chOff x="1200257" y="1465218"/>
            <a:chExt cx="9558444" cy="42323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CF2804-A42E-4AD7-9A6C-40617585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257" y="1465218"/>
              <a:ext cx="4298197" cy="42323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8E9006-8BA6-4E57-A62E-86950DA8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1465218"/>
              <a:ext cx="4510301" cy="42323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6511CC-90DB-4A05-953D-B1BEF9F3B291}"/>
                </a:ext>
              </a:extLst>
            </p:cNvPr>
            <p:cNvSpPr/>
            <p:nvPr/>
          </p:nvSpPr>
          <p:spPr>
            <a:xfrm>
              <a:off x="1200257" y="2778711"/>
              <a:ext cx="406601" cy="1029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F7A8EF-6735-4454-887C-E0AA89D50C15}"/>
                </a:ext>
              </a:extLst>
            </p:cNvPr>
            <p:cNvSpPr/>
            <p:nvPr/>
          </p:nvSpPr>
          <p:spPr>
            <a:xfrm>
              <a:off x="6248400" y="2396971"/>
              <a:ext cx="507507" cy="1580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8BA13C-4910-4BB7-AF18-5631B3BD44B5}"/>
                </a:ext>
              </a:extLst>
            </p:cNvPr>
            <p:cNvSpPr/>
            <p:nvPr/>
          </p:nvSpPr>
          <p:spPr>
            <a:xfrm>
              <a:off x="2689935" y="5282214"/>
              <a:ext cx="1710430" cy="415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E52F0A-F319-400C-8491-0DC91F649237}"/>
                </a:ext>
              </a:extLst>
            </p:cNvPr>
            <p:cNvSpPr/>
            <p:nvPr/>
          </p:nvSpPr>
          <p:spPr>
            <a:xfrm>
              <a:off x="8025414" y="5149049"/>
              <a:ext cx="1399711" cy="435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CF8561-5D53-45F7-9838-1D621A0F4311}"/>
                  </a:ext>
                </a:extLst>
              </p:cNvPr>
              <p:cNvSpPr txBox="1"/>
              <p:nvPr/>
            </p:nvSpPr>
            <p:spPr>
              <a:xfrm>
                <a:off x="2689935" y="5297471"/>
                <a:ext cx="292889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latin typeface="Arial Narrow" panose="020B0606020202030204" pitchFamily="34" charset="0"/>
                  </a:rPr>
                  <a:t>Trained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CF8561-5D53-45F7-9838-1D621A0F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35" y="5297471"/>
                <a:ext cx="2928893" cy="461665"/>
              </a:xfrm>
              <a:prstGeom prst="rect">
                <a:avLst/>
              </a:prstGeom>
              <a:blipFill>
                <a:blip r:embed="rId4"/>
                <a:stretch>
                  <a:fillRect l="-3119" t="-9211" b="-30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C38EA4D-A5F6-480F-935A-D2462F2B9341}"/>
              </a:ext>
            </a:extLst>
          </p:cNvPr>
          <p:cNvSpPr txBox="1"/>
          <p:nvPr/>
        </p:nvSpPr>
        <p:spPr>
          <a:xfrm>
            <a:off x="107564" y="2396971"/>
            <a:ext cx="146444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Arial Narrow" panose="020B0606020202030204" pitchFamily="34" charset="0"/>
              </a:rPr>
              <a:t>Estimated </a:t>
            </a:r>
          </a:p>
          <a:p>
            <a:r>
              <a:rPr lang="en-CA" sz="2400" dirty="0">
                <a:latin typeface="Arial Narrow" panose="020B0606020202030204" pitchFamily="34" charset="0"/>
              </a:rPr>
              <a:t>prob. of </a:t>
            </a:r>
          </a:p>
          <a:p>
            <a:r>
              <a:rPr lang="en-CA" sz="2400" dirty="0">
                <a:latin typeface="Arial Narrow" panose="020B0606020202030204" pitchFamily="34" charset="0"/>
              </a:rPr>
              <a:t>performing an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D03A29-DE8D-4157-BFF6-862FBFBF44B5}"/>
                  </a:ext>
                </a:extLst>
              </p:cNvPr>
              <p:cNvSpPr txBox="1"/>
              <p:nvPr/>
            </p:nvSpPr>
            <p:spPr>
              <a:xfrm>
                <a:off x="1046827" y="5849887"/>
                <a:ext cx="9907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>
                    <a:latin typeface="Arial Narrow" panose="020B0606020202030204" pitchFamily="34" charset="0"/>
                  </a:rPr>
                  <a:t>-</a:t>
                </a:r>
                <a:r>
                  <a:rPr lang="en-CA" sz="2000" dirty="0" err="1">
                    <a:latin typeface="Arial Narrow" panose="020B0606020202030204" pitchFamily="34" charset="0"/>
                  </a:rPr>
                  <a:t>ToMNet</a:t>
                </a:r>
                <a:r>
                  <a:rPr lang="en-CA" sz="2000" dirty="0">
                    <a:latin typeface="Arial Narrow" panose="020B0606020202030204" pitchFamily="34" charset="0"/>
                  </a:rPr>
                  <a:t> estimates increase with the number of past observations of that action!</a:t>
                </a:r>
              </a:p>
              <a:p>
                <a:r>
                  <a:rPr lang="en-CA" sz="20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000" b="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CA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CA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>
                    <a:latin typeface="Arial Narrow" panose="020B0606020202030204" pitchFamily="34" charset="0"/>
                  </a:rPr>
                  <a:t> is the divergence between the true and estimated stochastic policies.</a:t>
                </a:r>
              </a:p>
              <a:p>
                <a:endParaRPr lang="en-CA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D03A29-DE8D-4157-BFF6-862FBFBF4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27" y="5849887"/>
                <a:ext cx="9907480" cy="1015663"/>
              </a:xfrm>
              <a:prstGeom prst="rect">
                <a:avLst/>
              </a:prstGeom>
              <a:blipFill>
                <a:blip r:embed="rId5"/>
                <a:stretch>
                  <a:fillRect l="-677" t="-36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7EC280-424B-439C-8CD6-1B43B955AE32}"/>
                  </a:ext>
                </a:extLst>
              </p:cNvPr>
              <p:cNvSpPr txBox="1"/>
              <p:nvPr/>
            </p:nvSpPr>
            <p:spPr>
              <a:xfrm rot="16200000">
                <a:off x="5668155" y="2619219"/>
                <a:ext cx="154760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</a:p>
              <a:p>
                <a:endParaRPr lang="en-CA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7EC280-424B-439C-8CD6-1B43B955A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68155" y="2619219"/>
                <a:ext cx="1547604" cy="830997"/>
              </a:xfrm>
              <a:prstGeom prst="rect">
                <a:avLst/>
              </a:prstGeom>
              <a:blipFill>
                <a:blip r:embed="rId6"/>
                <a:stretch>
                  <a:fillRect l="-735" t="-8661" b="-7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117957-7A0F-4DF1-A5AD-7D13452C87BC}"/>
                  </a:ext>
                </a:extLst>
              </p:cNvPr>
              <p:cNvSpPr txBox="1"/>
              <p:nvPr/>
            </p:nvSpPr>
            <p:spPr>
              <a:xfrm>
                <a:off x="8025414" y="5235916"/>
                <a:ext cx="292889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>
                    <a:latin typeface="Arial Narrow" panose="020B0606020202030204" pitchFamily="34" charset="0"/>
                  </a:rPr>
                  <a:t>Tested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117957-7A0F-4DF1-A5AD-7D13452C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414" y="5235916"/>
                <a:ext cx="2928893" cy="461665"/>
              </a:xfrm>
              <a:prstGeom prst="rect">
                <a:avLst/>
              </a:prstGeom>
              <a:blipFill>
                <a:blip r:embed="rId7"/>
                <a:stretch>
                  <a:fillRect l="-3333" t="-9211" b="-30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73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A6AB2B-EE04-40DC-8908-2E49105B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Inferring goal-directed </a:t>
            </a:r>
            <a:br>
              <a:rPr lang="en-CA" sz="3200" dirty="0">
                <a:latin typeface="Arial Narrow" panose="020B0606020202030204" pitchFamily="34" charset="0"/>
              </a:rPr>
            </a:br>
            <a:r>
              <a:rPr lang="en-CA" sz="3200" dirty="0">
                <a:latin typeface="Arial Narrow" panose="020B0606020202030204" pitchFamily="34" charset="0"/>
              </a:rPr>
              <a:t>behaviour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217EA1-30C7-47D4-ABE7-602AA1C11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>
                    <a:latin typeface="Arial Narrow" panose="020B0606020202030204" pitchFamily="34" charset="0"/>
                  </a:rPr>
                  <a:t>ToMNet learns to infer goals of reward seeking agents.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Arial Narrow" panose="020B0606020202030204" pitchFamily="34" charset="0"/>
                  </a:rPr>
                  <a:t>4 consumable objects.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Arial Narrow" panose="020B0606020202030204" pitchFamily="34" charset="0"/>
                  </a:rPr>
                  <a:t>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latin typeface="Arial Narrow" panose="020B0606020202030204" pitchFamily="34" charset="0"/>
                  </a:rPr>
                  <a:t> has a reward function: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 (0,1)</m:t>
                    </m:r>
                  </m:oMath>
                </a14:m>
                <a:r>
                  <a:rPr lang="en-CA" dirty="0">
                    <a:latin typeface="Arial Narrow" panose="020B0606020202030204" pitchFamily="34" charset="0"/>
                  </a:rPr>
                  <a:t>   when consuming an object.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Arial Narrow" panose="020B0606020202030204" pitchFamily="34" charset="0"/>
                  </a:rPr>
                  <a:t>-0,01 for every move.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Arial Narrow" panose="020B0606020202030204" pitchFamily="34" charset="0"/>
                  </a:rPr>
                  <a:t>Penalty of 0.05 for walking into walls.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CA" dirty="0">
                  <a:latin typeface="Arial Narrow" panose="020B060602020203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Arial Narrow" panose="020B0606020202030204" pitchFamily="34" charset="0"/>
                  </a:rPr>
                  <a:t>Agent finds optimal policy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CA" dirty="0">
                    <a:latin typeface="Arial Narrow" panose="020B0606020202030204" pitchFamily="34" charset="0"/>
                  </a:rPr>
                  <a:t>  through Bellman equation.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CA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:r>
                  <a:rPr lang="en-CA" sz="2400" b="1" dirty="0">
                    <a:latin typeface="Arial Narrow" panose="020B0606020202030204" pitchFamily="34" charset="0"/>
                  </a:rPr>
                  <a:t>Training:  </a:t>
                </a:r>
                <a:r>
                  <a:rPr lang="en-CA" sz="2400" dirty="0" err="1">
                    <a:latin typeface="Arial Narrow" panose="020B0606020202030204" pitchFamily="34" charset="0"/>
                  </a:rPr>
                  <a:t>ToMNet</a:t>
                </a:r>
                <a:r>
                  <a:rPr lang="en-CA" sz="2400" dirty="0">
                    <a:latin typeface="Arial Narrow" panose="020B0606020202030204" pitchFamily="34" charset="0"/>
                  </a:rPr>
                  <a:t> observes a single full trajectory of an agent acting on the Grid-World.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C217EA1-30C7-47D4-ABE7-602AA1C11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01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6A87B-EB5D-44EE-A785-F9AACCB7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45" y="3048148"/>
            <a:ext cx="2632270" cy="2631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7E5FC-FAF0-422A-A9E8-952D46D2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94" y="596983"/>
            <a:ext cx="2647312" cy="2631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8E359-41C4-4EF6-B8FA-D1009094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985" y="3049538"/>
            <a:ext cx="2556562" cy="2630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6B826-BE88-4A6C-8927-2D5C7EDA1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044" y="4007609"/>
            <a:ext cx="2243212" cy="23546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9C0999C-FD13-4F61-917A-C6820C72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3936398" cy="1037546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Inferring goal-directed </a:t>
            </a:r>
            <a:br>
              <a:rPr lang="en-CA" sz="3200" dirty="0">
                <a:latin typeface="Arial Narrow" panose="020B0606020202030204" pitchFamily="34" charset="0"/>
              </a:rPr>
            </a:br>
            <a:r>
              <a:rPr lang="en-CA" sz="3200" dirty="0">
                <a:latin typeface="Arial Narrow" panose="020B0606020202030204" pitchFamily="34" charset="0"/>
              </a:rPr>
              <a:t>behaviour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19979-4722-421E-8C01-0CC2525E959D}"/>
              </a:ext>
            </a:extLst>
          </p:cNvPr>
          <p:cNvSpPr txBox="1"/>
          <p:nvPr/>
        </p:nvSpPr>
        <p:spPr>
          <a:xfrm>
            <a:off x="1267181" y="2678816"/>
            <a:ext cx="2569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Observe single past MDP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899A8-4EE2-472A-AF6B-4196C9A7FCF7}"/>
              </a:ext>
            </a:extLst>
          </p:cNvPr>
          <p:cNvSpPr txBox="1"/>
          <p:nvPr/>
        </p:nvSpPr>
        <p:spPr>
          <a:xfrm>
            <a:off x="5535719" y="3228406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Current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2EFD2-8839-414D-9020-8FB5A65B0168}"/>
              </a:ext>
            </a:extLst>
          </p:cNvPr>
          <p:cNvSpPr txBox="1"/>
          <p:nvPr/>
        </p:nvSpPr>
        <p:spPr>
          <a:xfrm>
            <a:off x="4710095" y="6362223"/>
            <a:ext cx="3184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err="1">
                <a:latin typeface="Arial Narrow" panose="020B0606020202030204" pitchFamily="34" charset="0"/>
              </a:rPr>
              <a:t>ToMNet</a:t>
            </a:r>
            <a:r>
              <a:rPr lang="en-CA" sz="2000" dirty="0">
                <a:latin typeface="Arial Narrow" panose="020B0606020202030204" pitchFamily="34" charset="0"/>
              </a:rPr>
              <a:t> prediction of next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F01BE-B84E-4CB7-A4C0-0C3AE4F77533}"/>
              </a:ext>
            </a:extLst>
          </p:cNvPr>
          <p:cNvSpPr txBox="1"/>
          <p:nvPr/>
        </p:nvSpPr>
        <p:spPr>
          <a:xfrm>
            <a:off x="8411898" y="2590693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Prediction of successive states</a:t>
            </a:r>
          </a:p>
        </p:txBody>
      </p:sp>
    </p:spTree>
    <p:extLst>
      <p:ext uri="{BB962C8B-B14F-4D97-AF65-F5344CB8AC3E}">
        <p14:creationId xmlns:p14="http://schemas.microsoft.com/office/powerpoint/2010/main" val="3878468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A6AB2B-EE04-40DC-8908-2E49105B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16876" cy="824483"/>
          </a:xfrm>
        </p:spPr>
        <p:txBody>
          <a:bodyPr>
            <a:normAutofit/>
          </a:bodyPr>
          <a:lstStyle/>
          <a:p>
            <a:r>
              <a:rPr lang="en-CA" sz="3200" dirty="0" err="1">
                <a:latin typeface="Arial Narrow" panose="020B0606020202030204" pitchFamily="34" charset="0"/>
              </a:rPr>
              <a:t>ToMNet</a:t>
            </a:r>
            <a:r>
              <a:rPr lang="en-CA" sz="3200" dirty="0">
                <a:latin typeface="Arial Narrow" panose="020B0606020202030204" pitchFamily="34" charset="0"/>
              </a:rPr>
              <a:t> vs Sally-Anne Test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217EA1-30C7-47D4-ABE7-602AA1C1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err="1">
                <a:latin typeface="Arial Narrow" panose="020B0606020202030204" pitchFamily="34" charset="0"/>
              </a:rPr>
              <a:t>ToMNet</a:t>
            </a:r>
            <a:r>
              <a:rPr lang="en-CA" sz="2400" dirty="0">
                <a:latin typeface="Arial Narrow" panose="020B0606020202030204" pitchFamily="34" charset="0"/>
              </a:rPr>
              <a:t> must pass the Sally-Anne test!</a:t>
            </a:r>
          </a:p>
          <a:p>
            <a:pPr marL="0" indent="0">
              <a:buNone/>
            </a:pPr>
            <a:endParaRPr lang="en-CA" sz="2400" dirty="0">
              <a:latin typeface="Arial Narrow" panose="020B0606020202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latin typeface="Arial Narrow" panose="020B0606020202030204" pitchFamily="34" charset="0"/>
              </a:rPr>
              <a:t>Create POMDPs, agents 5 x 5 visibility window, where agents have false beliefs.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latin typeface="Arial Narrow" panose="020B0606020202030204" pitchFamily="34" charset="0"/>
              </a:rPr>
              <a:t>We run random changes in the environment that are invisible to the agent.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dirty="0">
                <a:latin typeface="Arial Narrow" panose="020B0606020202030204" pitchFamily="34" charset="0"/>
              </a:rPr>
              <a:t>Agent has a goal and a sub-goal.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CA" dirty="0">
              <a:latin typeface="Arial Narrow" panose="020B0606020202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highlight>
                  <a:srgbClr val="FFFF00"/>
                </a:highlight>
                <a:latin typeface="Arial Narrow" panose="020B0606020202030204" pitchFamily="34" charset="0"/>
              </a:rPr>
              <a:t>When obtaining the sub-goal =&gt; </a:t>
            </a:r>
            <a:r>
              <a:rPr lang="en-CA" i="1" dirty="0">
                <a:highlight>
                  <a:srgbClr val="FFFF00"/>
                </a:highlight>
                <a:latin typeface="Arial Narrow" panose="020B0606020202030204" pitchFamily="34" charset="0"/>
              </a:rPr>
              <a:t>swap</a:t>
            </a:r>
            <a:r>
              <a:rPr lang="en-CA" dirty="0">
                <a:highlight>
                  <a:srgbClr val="FFFF00"/>
                </a:highlight>
                <a:latin typeface="Arial Narrow" panose="020B0606020202030204" pitchFamily="34" charset="0"/>
              </a:rPr>
              <a:t> the remaining objects, with low probability.</a:t>
            </a:r>
          </a:p>
        </p:txBody>
      </p:sp>
    </p:spTree>
    <p:extLst>
      <p:ext uri="{BB962C8B-B14F-4D97-AF65-F5344CB8AC3E}">
        <p14:creationId xmlns:p14="http://schemas.microsoft.com/office/powerpoint/2010/main" val="3529227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A6AB2B-EE04-40DC-8908-2E49105B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69305" cy="824483"/>
          </a:xfrm>
        </p:spPr>
        <p:txBody>
          <a:bodyPr>
            <a:normAutofit fontScale="90000"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Acting on false beliefs: </a:t>
            </a:r>
            <a:br>
              <a:rPr lang="en-CA" sz="3200" dirty="0">
                <a:latin typeface="Arial Narrow" panose="020B0606020202030204" pitchFamily="34" charset="0"/>
              </a:rPr>
            </a:br>
            <a:r>
              <a:rPr lang="en-CA" sz="3200" dirty="0">
                <a:highlight>
                  <a:srgbClr val="FFFF00"/>
                </a:highlight>
                <a:latin typeface="Arial Narrow" panose="020B0606020202030204" pitchFamily="34" charset="0"/>
              </a:rPr>
              <a:t>Preliminaries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FC0E0DB-0A90-4ABA-9B09-ADBE72CF2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64862" cy="47797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Sub-goal: star.   Goal:  blue object.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Dark grey =&gt; not observed.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Light grey =&gt; observed before but NOT during goal consumption.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Consumption =&gt; p=0.01 of </a:t>
            </a:r>
            <a:r>
              <a:rPr lang="en-CA" sz="2000" i="1" dirty="0">
                <a:latin typeface="Arial Narrow" panose="020B0606020202030204" pitchFamily="34" charset="0"/>
              </a:rPr>
              <a:t>swap</a:t>
            </a:r>
            <a:r>
              <a:rPr lang="en-CA" sz="2000" dirty="0">
                <a:latin typeface="Arial Narrow" panose="020B0606020202030204" pitchFamily="34" charset="0"/>
              </a:rPr>
              <a:t> event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Observe Effect of swap in agent’s policies and expected future moves.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000" dirty="0">
              <a:latin typeface="Arial Narrow" panose="020B0606020202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31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A6AB2B-EE04-40DC-8908-2E49105B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69305" cy="824483"/>
          </a:xfrm>
        </p:spPr>
        <p:txBody>
          <a:bodyPr>
            <a:normAutofit fontScale="90000"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Acting on false beliefs: </a:t>
            </a:r>
            <a:br>
              <a:rPr lang="en-CA" sz="3200" dirty="0">
                <a:latin typeface="Arial Narrow" panose="020B0606020202030204" pitchFamily="34" charset="0"/>
              </a:rPr>
            </a:br>
            <a:r>
              <a:rPr lang="en-CA" sz="3200" dirty="0">
                <a:highlight>
                  <a:srgbClr val="FFFF00"/>
                </a:highlight>
                <a:latin typeface="Arial Narrow" panose="020B0606020202030204" pitchFamily="34" charset="0"/>
              </a:rPr>
              <a:t>Preliminaries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4D1BC-7879-42F3-AAD1-6B8BDCF3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61" y="359702"/>
            <a:ext cx="3367172" cy="633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CAFEE-5951-4E3F-99E6-1DA61E01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831" y="308333"/>
            <a:ext cx="3043989" cy="6498162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FC0E0DB-0A90-4ABA-9B09-ADBE72CF2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64862" cy="47797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Sub-goal: star.   Goal:  blue object.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Dark grey =&gt; not observed.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Light grey =&gt; observed before but NOT during goal consumption.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Consumption =&gt; p=0.01 of </a:t>
            </a:r>
            <a:r>
              <a:rPr lang="en-CA" sz="2000" i="1" dirty="0">
                <a:latin typeface="Arial Narrow" panose="020B0606020202030204" pitchFamily="34" charset="0"/>
              </a:rPr>
              <a:t>swap</a:t>
            </a:r>
            <a:r>
              <a:rPr lang="en-CA" sz="2000" dirty="0">
                <a:latin typeface="Arial Narrow" panose="020B0606020202030204" pitchFamily="34" charset="0"/>
              </a:rPr>
              <a:t> event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>
                <a:latin typeface="Arial Narrow" panose="020B0606020202030204" pitchFamily="34" charset="0"/>
              </a:rPr>
              <a:t>Observe effect of swap in agent’s policies and expected future moves.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000" dirty="0">
              <a:latin typeface="Arial Narrow" panose="020B0606020202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b="1" dirty="0">
                <a:latin typeface="Arial Narrow" panose="020B0606020202030204" pitchFamily="34" charset="0"/>
              </a:rPr>
              <a:t>Left:	Swap event within field of view.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b="1" dirty="0">
                <a:latin typeface="Arial Narrow" panose="020B0606020202030204" pitchFamily="34" charset="0"/>
              </a:rPr>
              <a:t>Right:	Swap event outside of field of view.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000" dirty="0">
              <a:latin typeface="Arial Narrow" panose="020B0606020202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1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341F14-E20D-4460-8C37-D458B397264D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5069305" cy="82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Arial Narrow" panose="020B0606020202030204" pitchFamily="34" charset="0"/>
              </a:rPr>
              <a:t>Running the Sally-Anne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14702E-835D-4E0A-9789-2C3CEBEDE6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Agent has 5 x 5 window, consume star (sub-goal), prefers blue object.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If we increase distance to swap, it may be invisible.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dirty="0">
                  <a:latin typeface="Arial Narrow" panose="020B060602020203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Agent’s policy unchanged for invisible swap.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dirty="0">
                  <a:latin typeface="Arial Narrow" panose="020B0606020202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𝑠𝑤𝑎𝑝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−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𝑠𝑤𝑎𝑝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𝑠𝑤𝑎𝑝</m:t>
                          </m:r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100%</m:t>
                      </m:r>
                    </m:oMath>
                  </m:oMathPara>
                </a14:m>
                <a:endParaRPr lang="en-CA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14702E-835D-4E0A-9789-2C3CEBEDE6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695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341F14-E20D-4460-8C37-D458B397264D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5069305" cy="82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Arial Narrow" panose="020B0606020202030204" pitchFamily="34" charset="0"/>
              </a:rPr>
              <a:t>Running the Sally-Anne Test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4BFFC9-BA60-41AE-886A-97CB961B2D92}"/>
              </a:ext>
            </a:extLst>
          </p:cNvPr>
          <p:cNvGrpSpPr/>
          <p:nvPr/>
        </p:nvGrpSpPr>
        <p:grpSpPr>
          <a:xfrm>
            <a:off x="1294179" y="1285751"/>
            <a:ext cx="9226649" cy="5050147"/>
            <a:chOff x="1588168" y="1261688"/>
            <a:chExt cx="9226649" cy="50501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2F6810-02EB-422A-AE93-5DEE0620B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4012" y="1261688"/>
              <a:ext cx="7353584" cy="19669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5DC289-0878-49E5-A115-329CA663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6794" y="3228665"/>
              <a:ext cx="8988023" cy="308317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7C51C-3BE9-456C-80AC-08B1D4A7C4D2}"/>
                </a:ext>
              </a:extLst>
            </p:cNvPr>
            <p:cNvSpPr/>
            <p:nvPr/>
          </p:nvSpPr>
          <p:spPr>
            <a:xfrm>
              <a:off x="1588168" y="3148755"/>
              <a:ext cx="477252" cy="336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92C34-8D02-4F70-A8CE-36D576741542}"/>
              </a:ext>
            </a:extLst>
          </p:cNvPr>
          <p:cNvSpPr/>
          <p:nvPr/>
        </p:nvSpPr>
        <p:spPr>
          <a:xfrm>
            <a:off x="2574757" y="6335898"/>
            <a:ext cx="2201779" cy="3922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True behavior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E9B0F2-0A92-4BD8-B299-93A34292F277}"/>
              </a:ext>
            </a:extLst>
          </p:cNvPr>
          <p:cNvSpPr/>
          <p:nvPr/>
        </p:nvSpPr>
        <p:spPr>
          <a:xfrm>
            <a:off x="6216315" y="6358861"/>
            <a:ext cx="2201779" cy="3922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schemeClr val="tx1"/>
                </a:solidFill>
              </a:rPr>
              <a:t>ToMNet</a:t>
            </a:r>
            <a:r>
              <a:rPr lang="en-CA" dirty="0"/>
              <a:t> </a:t>
            </a:r>
            <a:r>
              <a:rPr lang="en-CA" dirty="0">
                <a:solidFill>
                  <a:schemeClr val="tx1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7342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D0341F14-E20D-4460-8C37-D458B3972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65125"/>
                <a:ext cx="10808369" cy="8244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A" sz="3200" dirty="0">
                    <a:latin typeface="Arial Narrow" panose="020B0606020202030204" pitchFamily="34" charset="0"/>
                  </a:rPr>
                  <a:t>Running the Sally-Anne Test  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⇒   </m:t>
                    </m:r>
                  </m:oMath>
                </a14:m>
                <a:r>
                  <a:rPr lang="en-CA" sz="3200" dirty="0">
                    <a:highlight>
                      <a:srgbClr val="FFFF00"/>
                    </a:highlight>
                    <a:latin typeface="Arial Narrow" panose="020B0606020202030204" pitchFamily="34" charset="0"/>
                  </a:rPr>
                  <a:t>It passes!  </a:t>
                </a:r>
                <a:r>
                  <a:rPr lang="en-CA" sz="3200" dirty="0" err="1">
                    <a:latin typeface="Arial Narrow" panose="020B0606020202030204" pitchFamily="34" charset="0"/>
                  </a:rPr>
                  <a:t>ToMNet</a:t>
                </a:r>
                <a:r>
                  <a:rPr lang="en-CA" sz="32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CA" sz="3200" dirty="0">
                    <a:latin typeface="Arial Narrow" panose="020B0606020202030204" pitchFamily="34" charset="0"/>
                  </a:rPr>
                  <a:t>4 year old IQ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D0341F14-E20D-4460-8C37-D458B3972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65125"/>
                <a:ext cx="10808369" cy="824483"/>
              </a:xfrm>
              <a:prstGeom prst="rect">
                <a:avLst/>
              </a:prstGeom>
              <a:blipFill>
                <a:blip r:embed="rId2"/>
                <a:stretch>
                  <a:fillRect l="-1353" b="-51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14BFFC9-BA60-41AE-886A-97CB961B2D92}"/>
              </a:ext>
            </a:extLst>
          </p:cNvPr>
          <p:cNvGrpSpPr/>
          <p:nvPr/>
        </p:nvGrpSpPr>
        <p:grpSpPr>
          <a:xfrm>
            <a:off x="1294179" y="1285751"/>
            <a:ext cx="9226649" cy="5050147"/>
            <a:chOff x="1588168" y="1261688"/>
            <a:chExt cx="9226649" cy="50501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2F6810-02EB-422A-AE93-5DEE0620B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4012" y="1261688"/>
              <a:ext cx="7353584" cy="19669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5DC289-0878-49E5-A115-329CA663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6794" y="3228665"/>
              <a:ext cx="8988023" cy="308317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47C51C-3BE9-456C-80AC-08B1D4A7C4D2}"/>
                </a:ext>
              </a:extLst>
            </p:cNvPr>
            <p:cNvSpPr/>
            <p:nvPr/>
          </p:nvSpPr>
          <p:spPr>
            <a:xfrm>
              <a:off x="1588168" y="3148755"/>
              <a:ext cx="477252" cy="336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0946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A718C-8F82-4934-85A4-36DB8EDC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708756" cy="4432177"/>
          </a:xfrm>
        </p:spPr>
        <p:txBody>
          <a:bodyPr>
            <a:normAutofit/>
          </a:bodyPr>
          <a:lstStyle/>
          <a:p>
            <a:r>
              <a:rPr lang="en-CA" sz="1800" dirty="0">
                <a:latin typeface="Arial Narrow" panose="020B0606020202030204" pitchFamily="34" charset="0"/>
              </a:rPr>
              <a:t>-The 3D point-wise probability distribution across all chains is the final posterior =&gt; solution to inverse problem.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-The uncertainty of the solution can be measured by the spread of the samples.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-Fortran + </a:t>
            </a:r>
            <a:r>
              <a:rPr lang="en-CA" sz="1800" dirty="0" err="1">
                <a:latin typeface="Arial Narrow" panose="020B0606020202030204" pitchFamily="34" charset="0"/>
              </a:rPr>
              <a:t>OpenMPI</a:t>
            </a:r>
            <a:r>
              <a:rPr lang="en-CA" sz="1800" dirty="0">
                <a:latin typeface="Arial Narrow" panose="020B0606020202030204" pitchFamily="34" charset="0"/>
              </a:rPr>
              <a:t> + </a:t>
            </a:r>
            <a:r>
              <a:rPr lang="en-CA" sz="1800" dirty="0" err="1">
                <a:latin typeface="Arial Narrow" panose="020B0606020202030204" pitchFamily="34" charset="0"/>
              </a:rPr>
              <a:t>Qsub</a:t>
            </a:r>
            <a:r>
              <a:rPr lang="en-CA" sz="1800" dirty="0">
                <a:latin typeface="Arial Narrow" panose="020B0606020202030204" pitchFamily="34" charset="0"/>
              </a:rPr>
              <a:t> + SLB cluster. 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-Parallelization on calculation of seismic travel-times =&gt; many seismometers.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-Mapping in GMT – Generic Mapping Tools.</a:t>
            </a: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endParaRPr lang="en-CA" sz="1800" dirty="0">
              <a:latin typeface="Arial Narrow" panose="020B060602020203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F4B224-AB1C-4C8B-9CF1-04774F29F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7899" y="745675"/>
            <a:ext cx="5133975" cy="53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5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7230014" cy="531812"/>
          </a:xfrm>
        </p:spPr>
        <p:txBody>
          <a:bodyPr>
            <a:normAutofit/>
          </a:bodyPr>
          <a:lstStyle/>
          <a:p>
            <a:r>
              <a:rPr lang="en-CA" i="1" dirty="0">
                <a:latin typeface="Arial Narrow" panose="020B0606020202030204" pitchFamily="34" charset="0"/>
              </a:rPr>
              <a:t>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471472"/>
                <a:ext cx="11352213" cy="5257801"/>
              </a:xfrm>
            </p:spPr>
            <p:txBody>
              <a:bodyPr>
                <a:normAutofit/>
              </a:bodyPr>
              <a:lstStyle/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Character Net</a:t>
                </a:r>
                <a:r>
                  <a:rPr lang="en-CA" sz="2400" i="1" dirty="0">
                    <a:latin typeface="Arial Narrow" panose="020B0606020202030204" pitchFamily="34" charset="0"/>
                  </a:rPr>
                  <a:t>:      				</a:t>
                </a:r>
                <a:r>
                  <a:rPr lang="en-CA" sz="2400" i="1" dirty="0" err="1">
                    <a:latin typeface="Arial Narrow" panose="020B0606020202030204" pitchFamily="34" charset="0"/>
                  </a:rPr>
                  <a:t>ConvNet</a:t>
                </a:r>
                <a:r>
                  <a:rPr lang="en-CA" sz="2400" i="1" dirty="0">
                    <a:latin typeface="Arial Narrow" panose="020B0606020202030204" pitchFamily="34" charset="0"/>
                  </a:rPr>
                  <a:t> + LSTM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	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Mental State: None.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Prediction Net:		</a:t>
                </a:r>
              </a:p>
              <a:p>
                <a:pPr marL="1828800" lvl="3" indent="-457200"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Three predictions, with shared Torso:</a:t>
                </a:r>
              </a:p>
              <a:p>
                <a:pPr marL="2286000" lvl="4" indent="-457200"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Policy Prediction:	   		</a:t>
                </a:r>
                <a:r>
                  <a:rPr lang="en-CA" sz="2400" i="1" u="sng" dirty="0" err="1">
                    <a:latin typeface="Arial Narrow" panose="020B0606020202030204" pitchFamily="34" charset="0"/>
                  </a:rPr>
                  <a:t>ConvNet</a:t>
                </a:r>
                <a:r>
                  <a:rPr lang="en-CA" sz="2400" i="1" u="sng" dirty="0">
                    <a:latin typeface="Arial Narrow" panose="020B0606020202030204" pitchFamily="34" charset="0"/>
                  </a:rPr>
                  <a:t>  </a:t>
                </a:r>
                <a:r>
                  <a:rPr lang="en-CA" sz="2400" dirty="0">
                    <a:latin typeface="Arial Narrow" panose="020B0606020202030204" pitchFamily="34" charset="0"/>
                  </a:rPr>
                  <a:t>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2400" i="1" dirty="0">
                    <a:latin typeface="Arial Narrow" panose="020B060602020203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2286000" lvl="4" indent="-457200">
                  <a:buFont typeface="Wingdings" panose="05000000000000000000" pitchFamily="2" charset="2"/>
                  <a:buChar char="§"/>
                </a:pPr>
                <a:r>
                  <a:rPr lang="en-CA" sz="2400" dirty="0">
                    <a:latin typeface="Arial Narrow" panose="020B0606020202030204" pitchFamily="34" charset="0"/>
                  </a:rPr>
                  <a:t>Probability Consumption Prediction:  	</a:t>
                </a:r>
                <a:r>
                  <a:rPr lang="en-CA" sz="2400" i="1" dirty="0" err="1">
                    <a:latin typeface="Arial Narrow" panose="020B0606020202030204" pitchFamily="34" charset="0"/>
                  </a:rPr>
                  <a:t>ConvNet</a:t>
                </a:r>
                <a:r>
                  <a:rPr lang="en-CA" sz="2400" dirty="0">
                    <a:latin typeface="Arial Narrow" panose="020B0606020202030204" pitchFamily="34" charset="0"/>
                  </a:rPr>
                  <a:t>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2400" i="1" dirty="0">
                    <a:latin typeface="Arial Narrow" panose="020B060602020203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2286000" lvl="4" indent="-457200">
                  <a:buFont typeface="Wingdings" panose="05000000000000000000" pitchFamily="2" charset="2"/>
                  <a:buChar char="§"/>
                </a:pPr>
                <a:r>
                  <a:rPr lang="en-CA" sz="2400" dirty="0" err="1">
                    <a:latin typeface="Arial Narrow" panose="020B0606020202030204" pitchFamily="34" charset="0"/>
                  </a:rPr>
                  <a:t>Sucessor</a:t>
                </a:r>
                <a:r>
                  <a:rPr lang="en-CA" sz="2400" dirty="0">
                    <a:latin typeface="Arial Narrow" panose="020B0606020202030204" pitchFamily="34" charset="0"/>
                  </a:rPr>
                  <a:t> Representation:  		</a:t>
                </a:r>
                <a:r>
                  <a:rPr lang="en-CA" sz="2400" i="1" dirty="0" err="1">
                    <a:latin typeface="Arial Narrow" panose="020B0606020202030204" pitchFamily="34" charset="0"/>
                  </a:rPr>
                  <a:t>ConvNet</a:t>
                </a:r>
                <a:r>
                  <a:rPr lang="en-CA" sz="2400" dirty="0">
                    <a:latin typeface="Arial Narrow" panose="020B0606020202030204" pitchFamily="34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sub>
                    </m:sSub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:r>
                  <a:rPr lang="en-CA" sz="2400" i="1" dirty="0">
                    <a:latin typeface="Arial Narrow" panose="020B060602020203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</m:e>
                    </m:acc>
                  </m:oMath>
                </a14:m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2286000" lvl="4" indent="-457200">
                  <a:buFont typeface="Wingdings" panose="05000000000000000000" pitchFamily="2" charset="2"/>
                  <a:buChar char="§"/>
                </a:pPr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600" dirty="0">
                    <a:latin typeface="Arial Narrow" panose="020B0606020202030204" pitchFamily="34" charset="0"/>
                  </a:rPr>
                  <a:t>Deep RL Agents:  UNREAL architecture,  100M episodes, cluster 16 CPU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endParaRPr lang="en-CA" sz="2600" dirty="0">
                  <a:latin typeface="Arial Narrow" panose="020B0606020202030204" pitchFamily="34" charset="0"/>
                </a:endParaRP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CA" sz="2600" dirty="0">
                    <a:latin typeface="Arial Narrow" panose="020B0606020202030204" pitchFamily="34" charset="0"/>
                  </a:rPr>
                  <a:t>Belief Prediction Head:  </a:t>
                </a:r>
              </a:p>
              <a:p>
                <a:pPr marL="1828800" lvl="3" indent="-457200">
                  <a:buFont typeface="Wingdings" panose="05000000000000000000" pitchFamily="2" charset="2"/>
                  <a:buChar char="§"/>
                </a:pPr>
                <a:r>
                  <a:rPr lang="en-CA" sz="2400" dirty="0" err="1">
                    <a:latin typeface="Arial Narrow" panose="020B0606020202030204" pitchFamily="34" charset="0"/>
                  </a:rPr>
                  <a:t>ConvNet</a:t>
                </a:r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2400" dirty="0">
                    <a:latin typeface="Arial Narrow" panose="020B0606020202030204" pitchFamily="34" charset="0"/>
                  </a:rPr>
                  <a:t> 11x11x5 Dim Logit  predicted belief objects present on map.</a:t>
                </a:r>
              </a:p>
              <a:p>
                <a:pPr marL="1828800" lvl="3" indent="-457200">
                  <a:buFont typeface="Wingdings" panose="05000000000000000000" pitchFamily="2" charset="2"/>
                  <a:buChar char="§"/>
                </a:pPr>
                <a:r>
                  <a:rPr lang="en-CA" sz="2400" dirty="0" err="1">
                    <a:latin typeface="Arial Narrow" panose="020B0606020202030204" pitchFamily="34" charset="0"/>
                  </a:rPr>
                  <a:t>ConvNet</a:t>
                </a:r>
                <a:r>
                  <a:rPr lang="en-CA" sz="2400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11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11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5 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Dim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Logit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 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predicted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belief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objects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Arial Narrow" panose="020B0606020202030204" pitchFamily="34" charset="0"/>
                      </a:rPr>
                      <m:t>absent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Arial Narrow" panose="020B0606020202030204" pitchFamily="34" charset="0"/>
                      </a:rPr>
                      <m:t>from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map</m:t>
                    </m:r>
                    <m:r>
                      <m:rPr>
                        <m:nor/>
                      </m:rPr>
                      <a:rPr lang="en-CA" sz="2400" dirty="0">
                        <a:latin typeface="Arial Narrow" panose="020B0606020202030204" pitchFamily="34" charset="0"/>
                      </a:rPr>
                      <m:t>.</m:t>
                    </m:r>
                  </m:oMath>
                </a14:m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1828800" lvl="3" indent="-457200">
                  <a:buFont typeface="Wingdings" panose="05000000000000000000" pitchFamily="2" charset="2"/>
                  <a:buChar char="§"/>
                </a:pPr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2286000" lvl="4" indent="-457200">
                  <a:buFont typeface="Wingdings" panose="05000000000000000000" pitchFamily="2" charset="2"/>
                  <a:buChar char="§"/>
                </a:pPr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endParaRPr lang="en-CA" sz="2400" dirty="0">
                  <a:latin typeface="Arial Narrow" panose="020B0606020202030204" pitchFamily="34" charset="0"/>
                </a:endParaRP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endParaRPr lang="en-CA" sz="2400" dirty="0">
                  <a:latin typeface="Arial Narrow" panose="020B0606020202030204" pitchFamily="34" charset="0"/>
                </a:endParaRPr>
              </a:p>
              <a:p>
                <a:pPr lvl="2"/>
                <a:endParaRPr lang="en-CA" sz="2400" dirty="0">
                  <a:latin typeface="Arial Narrow" panose="020B0606020202030204" pitchFamily="34" charset="0"/>
                </a:endParaRPr>
              </a:p>
              <a:p>
                <a:pPr lvl="2"/>
                <a:endParaRPr lang="en-CA" sz="24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77C21-034B-4CD8-8883-96B301BC8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471472"/>
                <a:ext cx="11352213" cy="5257801"/>
              </a:xfrm>
              <a:blipFill>
                <a:blip r:embed="rId2"/>
                <a:stretch>
                  <a:fillRect t="-1506" b="-24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sum^{\infty}_{t=0} {\gamma^t R_{a_t} (s_t, s_{t+1})} ">
            <a:extLst>
              <a:ext uri="{FF2B5EF4-FFF2-40B4-BE49-F238E27FC236}">
                <a16:creationId xmlns:a16="http://schemas.microsoft.com/office/drawing/2014/main" id="{0A368A41-0649-4A68-8085-18F84E305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EFC08-C6A6-4209-A0FB-57C15A887D39}"/>
              </a:ext>
            </a:extLst>
          </p:cNvPr>
          <p:cNvGrpSpPr/>
          <p:nvPr/>
        </p:nvGrpSpPr>
        <p:grpSpPr>
          <a:xfrm>
            <a:off x="7544930" y="642537"/>
            <a:ext cx="524872" cy="692952"/>
            <a:chOff x="2432906" y="2832346"/>
            <a:chExt cx="1334610" cy="119330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41D7D3-D04D-4E15-9C42-351FB8ADA9CE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D74844-4B36-4CD6-9932-B80C0CBA77CA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E0454A-AA8A-4CA4-9492-DEB1DF3BF882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38586-E4D8-432D-8D37-26A8E402C5E8}"/>
              </a:ext>
            </a:extLst>
          </p:cNvPr>
          <p:cNvGrpSpPr/>
          <p:nvPr/>
        </p:nvGrpSpPr>
        <p:grpSpPr>
          <a:xfrm>
            <a:off x="8566729" y="808603"/>
            <a:ext cx="701597" cy="506379"/>
            <a:chOff x="2432906" y="2832346"/>
            <a:chExt cx="1334610" cy="1193309"/>
          </a:xfrm>
          <a:solidFill>
            <a:schemeClr val="bg1">
              <a:lumMod val="6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79DB5-5458-48CC-80C2-2F873876B53B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9A4582-61AE-48D2-8FF8-694C97B9B80F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A22D-5D44-4160-964F-836CA00A6601}"/>
                </a:ext>
              </a:extLst>
            </p:cNvPr>
            <p:cNvSpPr/>
            <p:nvPr/>
          </p:nvSpPr>
          <p:spPr>
            <a:xfrm>
              <a:off x="2737706" y="3137148"/>
              <a:ext cx="1029810" cy="88850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D99DC80-E73E-4700-89AD-D4EE09B0788A}"/>
              </a:ext>
            </a:extLst>
          </p:cNvPr>
          <p:cNvSpPr/>
          <p:nvPr/>
        </p:nvSpPr>
        <p:spPr>
          <a:xfrm>
            <a:off x="1191125" y="5371979"/>
            <a:ext cx="495808" cy="4677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187936-8651-4698-8B48-243FC1F613C3}"/>
              </a:ext>
            </a:extLst>
          </p:cNvPr>
          <p:cNvSpPr/>
          <p:nvPr/>
        </p:nvSpPr>
        <p:spPr>
          <a:xfrm>
            <a:off x="1191125" y="4511210"/>
            <a:ext cx="495808" cy="4621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55D6A7-91AE-4A48-B54E-508C4D031265}"/>
              </a:ext>
            </a:extLst>
          </p:cNvPr>
          <p:cNvGrpSpPr/>
          <p:nvPr/>
        </p:nvGrpSpPr>
        <p:grpSpPr>
          <a:xfrm>
            <a:off x="8566729" y="2420787"/>
            <a:ext cx="524872" cy="692952"/>
            <a:chOff x="2432906" y="2832346"/>
            <a:chExt cx="1334610" cy="1193307"/>
          </a:xfrm>
          <a:solidFill>
            <a:schemeClr val="bg1">
              <a:lumMod val="85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15BDCD-90D8-4D8C-ADB2-77F474B1DF4B}"/>
                </a:ext>
              </a:extLst>
            </p:cNvPr>
            <p:cNvSpPr/>
            <p:nvPr/>
          </p:nvSpPr>
          <p:spPr>
            <a:xfrm>
              <a:off x="2432906" y="28323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3E06E2-5EC8-4584-9B83-7174AF509F58}"/>
                </a:ext>
              </a:extLst>
            </p:cNvPr>
            <p:cNvSpPr/>
            <p:nvPr/>
          </p:nvSpPr>
          <p:spPr>
            <a:xfrm>
              <a:off x="2585306" y="29847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D91FC7-7802-48E0-A7B3-A4A82707ECB8}"/>
                </a:ext>
              </a:extLst>
            </p:cNvPr>
            <p:cNvSpPr/>
            <p:nvPr/>
          </p:nvSpPr>
          <p:spPr>
            <a:xfrm>
              <a:off x="2737706" y="3137146"/>
              <a:ext cx="1029810" cy="88850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786190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BB70-B20A-4D5D-8168-4C1C36A0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4" y="2795503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63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A718C-8F82-4934-85A4-36DB8EDC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708756" cy="4432177"/>
          </a:xfrm>
        </p:spPr>
        <p:txBody>
          <a:bodyPr>
            <a:normAutofit/>
          </a:bodyPr>
          <a:lstStyle/>
          <a:p>
            <a:r>
              <a:rPr lang="en-CA" sz="1800" dirty="0">
                <a:latin typeface="Arial Narrow" panose="020B0606020202030204" pitchFamily="34" charset="0"/>
              </a:rPr>
              <a:t>-The 3D point-wise probability distribution across all chains is the final posterior =&gt; solution to inverse problem.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-The uncertainty of the solution can be measured by the spread of the samples.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-Fortran + </a:t>
            </a:r>
            <a:r>
              <a:rPr lang="en-CA" sz="1800" dirty="0" err="1">
                <a:latin typeface="Arial Narrow" panose="020B0606020202030204" pitchFamily="34" charset="0"/>
              </a:rPr>
              <a:t>OpenMPI</a:t>
            </a:r>
            <a:r>
              <a:rPr lang="en-CA" sz="1800" dirty="0">
                <a:latin typeface="Arial Narrow" panose="020B0606020202030204" pitchFamily="34" charset="0"/>
              </a:rPr>
              <a:t> + </a:t>
            </a:r>
            <a:r>
              <a:rPr lang="en-CA" sz="1800" dirty="0" err="1">
                <a:latin typeface="Arial Narrow" panose="020B0606020202030204" pitchFamily="34" charset="0"/>
              </a:rPr>
              <a:t>Qsub</a:t>
            </a:r>
            <a:r>
              <a:rPr lang="en-CA" sz="1800" dirty="0">
                <a:latin typeface="Arial Narrow" panose="020B0606020202030204" pitchFamily="34" charset="0"/>
              </a:rPr>
              <a:t> + SLB cluster. 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-Parallelization on calculation of seismic travel-times =&gt; many seismometers.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-Mapping in GMT – Generic Mapping Tools.</a:t>
            </a: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r>
              <a:rPr lang="en-CA" sz="1800" dirty="0">
                <a:highlight>
                  <a:srgbClr val="FFFF00"/>
                </a:highlight>
                <a:latin typeface="Arial Narrow" panose="020B0606020202030204" pitchFamily="34" charset="0"/>
              </a:rPr>
              <a:t>Could this be implemented in </a:t>
            </a:r>
            <a:r>
              <a:rPr lang="en-CA" sz="18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TensorFlow</a:t>
            </a:r>
            <a:r>
              <a:rPr lang="en-CA" sz="1800" dirty="0">
                <a:highlight>
                  <a:srgbClr val="FFFF00"/>
                </a:highlight>
                <a:latin typeface="Arial Narrow" panose="020B0606020202030204" pitchFamily="34" charset="0"/>
              </a:rPr>
              <a:t> Probability?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F4B224-AB1C-4C8B-9CF1-04774F29F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7899" y="745675"/>
            <a:ext cx="5133975" cy="5326729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EF4163F9-14FF-456F-B1CD-0C307A51EE83}"/>
              </a:ext>
            </a:extLst>
          </p:cNvPr>
          <p:cNvSpPr/>
          <p:nvPr/>
        </p:nvSpPr>
        <p:spPr>
          <a:xfrm>
            <a:off x="2709534" y="4946497"/>
            <a:ext cx="484632" cy="64993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82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941-EF81-4128-B0BE-E279FE18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42427" cy="643631"/>
          </a:xfrm>
        </p:spPr>
        <p:txBody>
          <a:bodyPr/>
          <a:lstStyle/>
          <a:p>
            <a:r>
              <a:rPr lang="en-CA" dirty="0" err="1">
                <a:latin typeface="Arial Narrow" panose="020B0606020202030204" pitchFamily="34" charset="0"/>
              </a:rPr>
              <a:t>ToM</a:t>
            </a:r>
            <a:r>
              <a:rPr lang="en-CA" dirty="0">
                <a:latin typeface="Arial Narrow" panose="020B0606020202030204" pitchFamily="34" charset="0"/>
              </a:rPr>
              <a:t>-Net – Theory of Mind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7C21-034B-4CD8-8883-96B301BC8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97981"/>
            <a:ext cx="4286635" cy="4271007"/>
          </a:xfrm>
        </p:spPr>
        <p:txBody>
          <a:bodyPr>
            <a:normAutofit lnSpcReduction="10000"/>
          </a:bodyPr>
          <a:lstStyle/>
          <a:p>
            <a:r>
              <a:rPr lang="en-CA" sz="1800" b="1" dirty="0">
                <a:highlight>
                  <a:srgbClr val="FFFF00"/>
                </a:highlight>
                <a:latin typeface="Arial Narrow" panose="020B0606020202030204" pitchFamily="34" charset="0"/>
              </a:rPr>
              <a:t>Observer:</a:t>
            </a:r>
            <a:r>
              <a:rPr lang="en-CA" sz="1800" b="1" dirty="0">
                <a:latin typeface="Arial Narrow" panose="020B0606020202030204" pitchFamily="34" charset="0"/>
              </a:rPr>
              <a:t>  </a:t>
            </a:r>
            <a:r>
              <a:rPr lang="en-CA" sz="1800" dirty="0">
                <a:latin typeface="Arial Narrow" panose="020B0606020202030204" pitchFamily="34" charset="0"/>
              </a:rPr>
              <a:t>Uses Meta-learning to predict behaviors of agents living in a Grid-World (models other agents).</a:t>
            </a:r>
            <a:r>
              <a:rPr lang="en-US" sz="18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Objective:  To rapidly form predictions about new agents from limited data and behavioral traces.</a:t>
            </a: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r>
              <a:rPr lang="en-CA" sz="1800" b="1" dirty="0">
                <a:highlight>
                  <a:srgbClr val="FFFF00"/>
                </a:highlight>
                <a:latin typeface="Arial Narrow" panose="020B0606020202030204" pitchFamily="34" charset="0"/>
              </a:rPr>
              <a:t>Players:</a:t>
            </a:r>
            <a:r>
              <a:rPr lang="en-CA" sz="1800" b="1" dirty="0">
                <a:latin typeface="Arial Narrow" panose="020B0606020202030204" pitchFamily="34" charset="0"/>
              </a:rPr>
              <a:t>  </a:t>
            </a:r>
            <a:r>
              <a:rPr lang="en-CA" sz="1800" dirty="0">
                <a:latin typeface="Arial Narrow" panose="020B0606020202030204" pitchFamily="34" charset="0"/>
              </a:rPr>
              <a:t>Agents are themselves Deep Reinforcement Learning agents.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CA" sz="1800" dirty="0">
              <a:latin typeface="Arial Narrow" panose="020B0606020202030204" pitchFamily="34" charset="0"/>
            </a:endParaRPr>
          </a:p>
          <a:p>
            <a:r>
              <a:rPr lang="en-CA" sz="1800" b="1" dirty="0">
                <a:highlight>
                  <a:srgbClr val="FFFF00"/>
                </a:highlight>
                <a:latin typeface="Arial Narrow" panose="020B0606020202030204" pitchFamily="34" charset="0"/>
              </a:rPr>
              <a:t>Important Feature: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To imitate cognitive predictive patterns of human mind.</a:t>
            </a:r>
          </a:p>
          <a:p>
            <a:r>
              <a:rPr lang="en-CA" sz="1800" dirty="0">
                <a:latin typeface="Arial Narrow" panose="020B0606020202030204" pitchFamily="34" charset="0"/>
              </a:rPr>
              <a:t>-Passes “cognition” tests such as the Sally-Anne test.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4A362-CBB9-4578-9AB2-78DE7B04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591" y="3766325"/>
            <a:ext cx="3800392" cy="206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61BE0-854B-486F-92A6-DB7076B2C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13" y="1603187"/>
            <a:ext cx="2565970" cy="1734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F46C9-3B41-4759-AA5C-CC2989E78F13}"/>
              </a:ext>
            </a:extLst>
          </p:cNvPr>
          <p:cNvSpPr txBox="1"/>
          <p:nvPr/>
        </p:nvSpPr>
        <p:spPr>
          <a:xfrm>
            <a:off x="8965997" y="3148709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latin typeface="Arial Narrow" panose="020B0606020202030204" pitchFamily="34" charset="0"/>
                <a:cs typeface="Arial" panose="020B0604020202020204" pitchFamily="34" charset="0"/>
              </a:rPr>
              <a:t>Grid-world</a:t>
            </a:r>
          </a:p>
        </p:txBody>
      </p:sp>
    </p:spTree>
    <p:extLst>
      <p:ext uri="{BB962C8B-B14F-4D97-AF65-F5344CB8AC3E}">
        <p14:creationId xmlns:p14="http://schemas.microsoft.com/office/powerpoint/2010/main" val="46425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5780A-1288-411A-A285-EE4141856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ECFB3-EDE3-44A0-8E14-BF8E3F9F03FF}"/>
              </a:ext>
            </a:extLst>
          </p:cNvPr>
          <p:cNvCxnSpPr>
            <a:cxnSpLocks/>
          </p:cNvCxnSpPr>
          <p:nvPr/>
        </p:nvCxnSpPr>
        <p:spPr>
          <a:xfrm flipV="1">
            <a:off x="9383697" y="1127464"/>
            <a:ext cx="0" cy="4669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94593B-83FB-46EC-8044-E5BCBC7C192A}"/>
              </a:ext>
            </a:extLst>
          </p:cNvPr>
          <p:cNvSpPr txBox="1"/>
          <p:nvPr/>
        </p:nvSpPr>
        <p:spPr>
          <a:xfrm>
            <a:off x="9572625" y="5362575"/>
            <a:ext cx="1888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Sound-proof</a:t>
            </a:r>
          </a:p>
          <a:p>
            <a:r>
              <a:rPr lang="en-CA" dirty="0"/>
              <a:t>light-proof</a:t>
            </a:r>
          </a:p>
          <a:p>
            <a:r>
              <a:rPr lang="en-CA" dirty="0"/>
              <a:t>scent-proof</a:t>
            </a:r>
          </a:p>
          <a:p>
            <a:r>
              <a:rPr lang="en-CA" dirty="0"/>
              <a:t>barrier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352EA-6053-4E28-AE97-D1B3D029566F}"/>
              </a:ext>
            </a:extLst>
          </p:cNvPr>
          <p:cNvSpPr txBox="1"/>
          <p:nvPr/>
        </p:nvSpPr>
        <p:spPr>
          <a:xfrm>
            <a:off x="5406501" y="1296140"/>
            <a:ext cx="11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 year old</a:t>
            </a:r>
          </a:p>
        </p:txBody>
      </p:sp>
    </p:spTree>
    <p:extLst>
      <p:ext uri="{BB962C8B-B14F-4D97-AF65-F5344CB8AC3E}">
        <p14:creationId xmlns:p14="http://schemas.microsoft.com/office/powerpoint/2010/main" val="97318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34DA-634B-49FB-AADC-C964FFF8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Sally-Anne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1B1BE-90D3-4334-B7DB-A0486935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42" y="1875735"/>
            <a:ext cx="1542264" cy="1535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26105-4314-4195-8998-F02F4F0E45EA}"/>
              </a:ext>
            </a:extLst>
          </p:cNvPr>
          <p:cNvCxnSpPr/>
          <p:nvPr/>
        </p:nvCxnSpPr>
        <p:spPr>
          <a:xfrm>
            <a:off x="7524750" y="66770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0ECFB3-EDE3-44A0-8E14-BF8E3F9F03FF}"/>
              </a:ext>
            </a:extLst>
          </p:cNvPr>
          <p:cNvCxnSpPr>
            <a:cxnSpLocks/>
          </p:cNvCxnSpPr>
          <p:nvPr/>
        </p:nvCxnSpPr>
        <p:spPr>
          <a:xfrm flipV="1">
            <a:off x="9383697" y="1127464"/>
            <a:ext cx="0" cy="4669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97A4A-1DA9-48E8-8C8A-306CAFA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56" y="1532443"/>
            <a:ext cx="1718161" cy="2221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A87111-8486-4121-9AED-3D8B576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72" y="1575703"/>
            <a:ext cx="1912581" cy="2202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D4035D-0748-4C44-9D1D-7860DC8C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7" y="3983520"/>
            <a:ext cx="2112718" cy="1646922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61A4996C-EE7B-4A74-8077-FB5C5CC23B72}"/>
              </a:ext>
            </a:extLst>
          </p:cNvPr>
          <p:cNvSpPr/>
          <p:nvPr/>
        </p:nvSpPr>
        <p:spPr>
          <a:xfrm>
            <a:off x="7539016" y="379874"/>
            <a:ext cx="1803995" cy="99066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082BEA-0DB8-4EBB-B9A2-8EA41A021FB8}"/>
              </a:ext>
            </a:extLst>
          </p:cNvPr>
          <p:cNvSpPr txBox="1"/>
          <p:nvPr/>
        </p:nvSpPr>
        <p:spPr>
          <a:xfrm>
            <a:off x="7637203" y="690542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What’s inside?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C220C95-4298-4988-84E5-89E7C30D0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 Narrow" panose="020B0606020202030204" pitchFamily="34" charset="0"/>
              </a:rPr>
              <a:t>-Developmental </a:t>
            </a:r>
            <a:r>
              <a:rPr lang="en-US" sz="2000" dirty="0">
                <a:latin typeface="Arial Narrow" panose="020B0606020202030204" pitchFamily="34" charset="0"/>
              </a:rPr>
              <a:t>psychology test, for measuring a person's social cognitive intelligence:  ability to recognize that others have false beliefs about the world.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-Measure of higher intelligence in primates: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FFFF00"/>
                </a:highlight>
                <a:latin typeface="Arial Narrow" panose="020B0606020202030204" pitchFamily="34" charset="0"/>
              </a:rPr>
              <a:t>3 year old child fails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</a:t>
            </a:r>
            <a:r>
              <a:rPr lang="en-CA" sz="2000" dirty="0">
                <a:highlight>
                  <a:srgbClr val="00FF00"/>
                </a:highlight>
                <a:latin typeface="Arial Narrow" panose="020B0606020202030204" pitchFamily="34" charset="0"/>
              </a:rPr>
              <a:t>4 year old passes it.</a:t>
            </a:r>
          </a:p>
          <a:p>
            <a:r>
              <a:rPr lang="en-CA" sz="2000" dirty="0">
                <a:latin typeface="Arial Narrow" panose="020B0606020202030204" pitchFamily="34" charset="0"/>
              </a:rPr>
              <a:t>		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1799</Words>
  <Application>Microsoft Office PowerPoint</Application>
  <PresentationFormat>Widescreen</PresentationFormat>
  <Paragraphs>431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Narrow</vt:lpstr>
      <vt:lpstr>Calibri</vt:lpstr>
      <vt:lpstr>Calibri Light</vt:lpstr>
      <vt:lpstr>Cambria Math</vt:lpstr>
      <vt:lpstr>Courier New</vt:lpstr>
      <vt:lpstr>Wingdings</vt:lpstr>
      <vt:lpstr>Office Theme</vt:lpstr>
      <vt:lpstr>Machine Theory of Mind   (Deep Mind)</vt:lpstr>
      <vt:lpstr>IMPA – Rio de Janeiro</vt:lpstr>
      <vt:lpstr>IMPA – Rio de Janeiro</vt:lpstr>
      <vt:lpstr>Collaboration RJ-MCMC - University of Cambridge - UK (Schlumberger).</vt:lpstr>
      <vt:lpstr>PowerPoint Presentation</vt:lpstr>
      <vt:lpstr>PowerPoint Presentation</vt:lpstr>
      <vt:lpstr>ToM-Net – Theory of Mind Neural Network</vt:lpstr>
      <vt:lpstr>Sally-Anne Test</vt:lpstr>
      <vt:lpstr>Sally-Anne Test</vt:lpstr>
      <vt:lpstr>Sally-Anne Test</vt:lpstr>
      <vt:lpstr>Sally-Anne Test</vt:lpstr>
      <vt:lpstr>Sally-Anne Test</vt:lpstr>
      <vt:lpstr>Sally-Anne Test</vt:lpstr>
      <vt:lpstr>Sally-Anne Test</vt:lpstr>
      <vt:lpstr>Sally-Anne Test</vt:lpstr>
      <vt:lpstr>Sally-Anne Test</vt:lpstr>
      <vt:lpstr>Sally-Anne Test</vt:lpstr>
      <vt:lpstr>Sally-Anne Test</vt:lpstr>
      <vt:lpstr>Preliminaries: Markov Decision Process</vt:lpstr>
      <vt:lpstr>Preliminaries: Markov Decision Process</vt:lpstr>
      <vt:lpstr>PowerPoint Presentation</vt:lpstr>
      <vt:lpstr>PowerPoint Presentation</vt:lpstr>
      <vt:lpstr>PowerPoint Presentation</vt:lpstr>
      <vt:lpstr>PowerPoint Presentation</vt:lpstr>
      <vt:lpstr>Partially Observable Markov Decision Process</vt:lpstr>
      <vt:lpstr>Partially Observable Markov Decision Process</vt:lpstr>
      <vt:lpstr>Partially Observable Markov Decision Process</vt:lpstr>
      <vt:lpstr>The Machine Theory of Mind Architecture</vt:lpstr>
      <vt:lpstr>The Machine Theory of Mind Architecture</vt:lpstr>
      <vt:lpstr>The Machine Theory of Mind Architecture</vt:lpstr>
      <vt:lpstr>Observer’s Architecture</vt:lpstr>
      <vt:lpstr>Observer’s Architecture</vt:lpstr>
      <vt:lpstr>Observer’s Architecture</vt:lpstr>
      <vt:lpstr>Observer’s Neural Net</vt:lpstr>
      <vt:lpstr>Observer’s Neural Net</vt:lpstr>
      <vt:lpstr>Observer’s Neural Net</vt:lpstr>
      <vt:lpstr>Experiments</vt:lpstr>
      <vt:lpstr>Architecture</vt:lpstr>
      <vt:lpstr>Architecture</vt:lpstr>
      <vt:lpstr>Random agent Training</vt:lpstr>
      <vt:lpstr>Random agent Training</vt:lpstr>
      <vt:lpstr>Inferring goal-directed  behaviour</vt:lpstr>
      <vt:lpstr>Inferring goal-directed  behaviour</vt:lpstr>
      <vt:lpstr>ToMNet vs Sally-Anne Test </vt:lpstr>
      <vt:lpstr>Acting on false beliefs:  Preliminaries</vt:lpstr>
      <vt:lpstr>Acting on false beliefs:  Preliminaries</vt:lpstr>
      <vt:lpstr>PowerPoint Presentation</vt:lpstr>
      <vt:lpstr>PowerPoint Presentation</vt:lpstr>
      <vt:lpstr>PowerPoint Presentation</vt:lpstr>
      <vt:lpstr>Architecture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Theory of Mind   Deep Mind</dc:title>
  <dc:creator>Helmut Wahanik</dc:creator>
  <cp:lastModifiedBy>Helmut Wahanik</cp:lastModifiedBy>
  <cp:revision>230</cp:revision>
  <dcterms:created xsi:type="dcterms:W3CDTF">2018-04-11T01:38:00Z</dcterms:created>
  <dcterms:modified xsi:type="dcterms:W3CDTF">2018-04-17T15:50:27Z</dcterms:modified>
</cp:coreProperties>
</file>